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8" r:id="rId9"/>
    <p:sldId id="289" r:id="rId10"/>
    <p:sldId id="290" r:id="rId11"/>
    <p:sldId id="263" r:id="rId12"/>
    <p:sldId id="291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80" r:id="rId24"/>
    <p:sldId id="275" r:id="rId25"/>
    <p:sldId id="276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301" r:id="rId36"/>
    <p:sldId id="302" r:id="rId37"/>
    <p:sldId id="303" r:id="rId38"/>
    <p:sldId id="277" r:id="rId39"/>
    <p:sldId id="278" r:id="rId40"/>
    <p:sldId id="281" r:id="rId41"/>
    <p:sldId id="279" r:id="rId42"/>
    <p:sldId id="282" r:id="rId43"/>
    <p:sldId id="283" r:id="rId44"/>
    <p:sldId id="284" r:id="rId45"/>
    <p:sldId id="285" r:id="rId46"/>
    <p:sldId id="286" r:id="rId47"/>
    <p:sldId id="287" r:id="rId48"/>
    <p:sldId id="274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17"/>
    <p:restoredTop sz="94635"/>
  </p:normalViewPr>
  <p:slideViewPr>
    <p:cSldViewPr snapToGrid="0">
      <p:cViewPr varScale="1">
        <p:scale>
          <a:sx n="85" d="100"/>
          <a:sy n="85" d="100"/>
        </p:scale>
        <p:origin x="17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C7CA7-6BD9-A6EE-3F0D-2A887C4A7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83391"/>
            <a:ext cx="9144000" cy="102657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4347AC-9F59-5308-4883-303E17AFB4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981376"/>
            <a:ext cx="9144000" cy="64723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Dr. David Raj M</a:t>
            </a:r>
          </a:p>
          <a:p>
            <a:r>
              <a:rPr lang="en-GB" dirty="0"/>
              <a:t>Assistant Professor &amp; Assistant Director, RAAC</a:t>
            </a:r>
          </a:p>
          <a:p>
            <a:r>
              <a:rPr lang="en-GB" dirty="0"/>
              <a:t>School of Advanced Sciences</a:t>
            </a:r>
          </a:p>
          <a:p>
            <a:r>
              <a:rPr lang="en-GB" dirty="0"/>
              <a:t>Vellore Institute of Technology, Chennai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58D4D-F78B-01D2-FE73-6E4BAEF4C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05E2F0-358A-3D65-B72B-23E1ADA19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690ED-9BE7-1F7D-A091-8AE53A0DF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582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B0414-B757-D54F-A24B-74A9049AE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D5F313-355C-489A-DF86-F19976C9F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CEA9E-966A-40F4-2783-D8D5CA414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A625C-4479-5A15-AD6C-B83AF3218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37822-CDB2-BB92-A4A1-68F44FC43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6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BF2929-FAFE-CAF6-986E-8495BEF197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EDBF5-2927-61F7-8667-3E85D538C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EE44D-141E-F28B-C84C-9C87A1AE1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FF3B3-0367-B3FE-1559-7B079DBE2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CA833-D2DC-BE06-9633-0F86D6C96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7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36ADB-BE19-5AED-6DFB-F1609B8FB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6F26C-853B-8075-E6EB-9B9CD2967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8C80D-3CB4-13B7-B29D-46A45C72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8E0FB-6D3D-3908-5BAE-EDB7CF1E9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7F5FC-6593-6E51-D551-48D4A6C22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48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1517E-7712-C6F6-E734-F3ED4EB89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4C5EF-3415-FF3F-3400-64F06BFE6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E84105-2D2F-4D68-1DDC-67C9F1D0A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F2E81-1806-E594-FEEF-75DAA3A6F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1F783-97DB-E647-2A8A-51338A23C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0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BBF45-2BB8-9669-0F61-84EEED36D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5552A-80FE-5CD6-7782-0F47BDAB0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00DB1A-0093-A29A-C13D-E6F65070B0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47281E-7E38-8F51-81D5-6770876E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1014D-3169-AFF4-AC7E-7EE5AD7A3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BE0D2-008B-9B55-9674-D43BC08D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957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9634-0517-95DC-1C18-548B9AB2D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AA9846-5690-FABB-A07E-EF5794E64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CCCF5-6E2B-71B8-9342-7DCFEA5B0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C66132-6337-F256-7638-50F10ED3A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36898A-0C0A-F5C8-45A8-673B1C64DE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C542A4-4ECE-C32A-46F1-46B88F088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DC3866-AC06-183D-FE3B-684AFB1CB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466049-0E37-D897-95F6-9456428EA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910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D75BD-0509-C373-545D-5625FE348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811C2-2C00-7D48-8EE8-F1D4C249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C59E0A-0A24-9505-1386-3CBB76CCE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4AC93A-FE18-84CC-0470-4F56F3EA6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91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E7330A-FCCC-617B-7080-44C296C35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D884C6-7B52-C39A-2825-BBA22559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F3B63E-C1A3-2CD1-F6D0-BCCA23B66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68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53B41-CACB-0580-9E34-E293E43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B8BF4-B168-7EC6-7CA8-13952BCDC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043729-011E-9DD4-771B-0BD353976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827B61-E237-5DB7-0392-964D140D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A4CFD1-0765-A71A-228D-42E2A0EE0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71188-19FE-55E4-D270-208DCBE91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62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9CE8-18AC-7C1C-C30B-80470617E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9D456F-D12D-0BCE-6329-4F1121013D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2E7ECD-B86A-9735-03B2-8B4E612162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27F6F-BF0B-694A-48EB-81AF5543D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FA997-8551-E7A8-4937-87E7CADBC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C4020A-F4C0-AE6E-9318-169632B21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3F022-6F4D-1948-B31B-DF7D3C08E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720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476FE5-30FB-E5FF-3EAB-BA03DEDF7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30" y="261171"/>
            <a:ext cx="10515600" cy="839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00D9E0-D605-468F-60CE-1121EA177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6530" y="142759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AF464-2E90-8328-1D6B-24E1A0CE4A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46530" y="637644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564D1C-3F25-7141-914F-F2BFB4CDD3B4}" type="datetimeFigureOut">
              <a:rPr lang="en-US" smtClean="0"/>
              <a:t>2/12/26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C818-9D36-C25B-2D04-9EE50538E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401" y="637644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C8151-4A30-477F-4381-2BB5976FB5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9390" y="637644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13F022-6F4D-1948-B31B-DF7D3C08E414}" type="slidenum">
              <a:rPr lang="en-US" smtClean="0"/>
              <a:pPr/>
              <a:t>‹#›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42050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s.toronto.edu/~kriz/cifar.html" TargetMode="External"/><Relationship Id="rId3" Type="http://schemas.openxmlformats.org/officeDocument/2006/relationships/hyperlink" Target="http://cocodataset.org/#home" TargetMode="External"/><Relationship Id="rId7" Type="http://schemas.openxmlformats.org/officeDocument/2006/relationships/hyperlink" Target="http://ufldl.stanford.edu/housenumbers/" TargetMode="External"/><Relationship Id="rId2" Type="http://schemas.openxmlformats.org/officeDocument/2006/relationships/hyperlink" Target="https://datahack.analyticsvidhya.com/contest/practice-problem-identify-the-digit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visualqa.org/" TargetMode="External"/><Relationship Id="rId5" Type="http://schemas.openxmlformats.org/officeDocument/2006/relationships/hyperlink" Target="https://github.com/openimages/dataset" TargetMode="External"/><Relationship Id="rId4" Type="http://schemas.openxmlformats.org/officeDocument/2006/relationships/hyperlink" Target="http://www.image-net.org/" TargetMode="External"/><Relationship Id="rId9" Type="http://schemas.openxmlformats.org/officeDocument/2006/relationships/hyperlink" Target="https://github.com/zalandoresearch/fashion-mnis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://u.cs.biu.ac.il/~koppel/BlogCorpus.htm" TargetMode="External"/><Relationship Id="rId3" Type="http://schemas.openxmlformats.org/officeDocument/2006/relationships/hyperlink" Target="https://archive.ics.uci.edu/ml/datasets/Twenty+Newsgroups" TargetMode="External"/><Relationship Id="rId7" Type="http://schemas.openxmlformats.org/officeDocument/2006/relationships/hyperlink" Target="http://nlp.cs.nyu.edu/wikipedia-data/" TargetMode="External"/><Relationship Id="rId2" Type="http://schemas.openxmlformats.org/officeDocument/2006/relationships/hyperlink" Target="http://ai.stanford.edu/~amaas/data/sentimen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elp.com/dataset" TargetMode="External"/><Relationship Id="rId5" Type="http://schemas.openxmlformats.org/officeDocument/2006/relationships/hyperlink" Target="https://wordnet.princeton.edu/" TargetMode="External"/><Relationship Id="rId4" Type="http://schemas.openxmlformats.org/officeDocument/2006/relationships/hyperlink" Target="http://help.sentiment140.com/for-students/" TargetMode="External"/><Relationship Id="rId9" Type="http://schemas.openxmlformats.org/officeDocument/2006/relationships/hyperlink" Target="http://statmt.org/wmt18/index.htm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deff/fma" TargetMode="External"/><Relationship Id="rId7" Type="http://schemas.openxmlformats.org/officeDocument/2006/relationships/hyperlink" Target="http://www.robots.ox.ac.uk/~vgg/data/voxceleb/" TargetMode="External"/><Relationship Id="rId2" Type="http://schemas.openxmlformats.org/officeDocument/2006/relationships/hyperlink" Target="https://github.com/Jakobovski/free-spoken-digit-datase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openslr.org/12/" TargetMode="External"/><Relationship Id="rId5" Type="http://schemas.openxmlformats.org/officeDocument/2006/relationships/hyperlink" Target="https://labrosa.ee.columbia.edu/millionsong/" TargetMode="External"/><Relationship Id="rId4" Type="http://schemas.openxmlformats.org/officeDocument/2006/relationships/hyperlink" Target="http://mtg.upf.edu/ismir2004/contest/tempoContest/node5.html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B469A-84CA-5755-7B97-D313C26B9D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333" y="3008857"/>
            <a:ext cx="7048328" cy="1026571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/>
              <a:t>Machine Learning Workflows for Images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D73473-9CF6-242E-4C2B-FA51C17BE8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333" y="4509065"/>
            <a:ext cx="7048328" cy="1962224"/>
          </a:xfrm>
        </p:spPr>
        <p:txBody>
          <a:bodyPr>
            <a:normAutofit/>
          </a:bodyPr>
          <a:lstStyle/>
          <a:p>
            <a:pPr algn="l"/>
            <a:r>
              <a:rPr lang="en-GB" b="1" dirty="0"/>
              <a:t>Dr. David Raj M</a:t>
            </a:r>
          </a:p>
          <a:p>
            <a:pPr algn="l"/>
            <a:r>
              <a:rPr lang="en-GB" dirty="0"/>
              <a:t>Assistant Professor &amp; Assistant Director, RAAC</a:t>
            </a:r>
          </a:p>
          <a:p>
            <a:pPr algn="l"/>
            <a:r>
              <a:rPr lang="en-GB" dirty="0"/>
              <a:t>School of Advanced Sciences</a:t>
            </a:r>
          </a:p>
          <a:p>
            <a:pPr algn="l"/>
            <a:r>
              <a:rPr lang="en-GB" dirty="0"/>
              <a:t>Vellore Institute of Technology, Chennai</a:t>
            </a:r>
            <a:endParaRPr lang="en-US" dirty="0"/>
          </a:p>
          <a:p>
            <a:pPr algn="l"/>
            <a:endParaRPr lang="en-US" dirty="0"/>
          </a:p>
        </p:txBody>
      </p:sp>
      <p:pic>
        <p:nvPicPr>
          <p:cNvPr id="5" name="Picture 4" descr="A close-up of a logo&#10;&#10;AI-generated content may be incorrect.">
            <a:extLst>
              <a:ext uri="{FF2B5EF4-FFF2-40B4-BE49-F238E27FC236}">
                <a16:creationId xmlns:a16="http://schemas.microsoft.com/office/drawing/2014/main" id="{E0F32584-D715-933D-F0A8-E53CAE2A3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33" y="527538"/>
            <a:ext cx="3287948" cy="10265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1285E3-D06F-3EA2-2CA4-1B067CC38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635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285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422DD-4AF8-9A81-1F81-3692936DB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622F44-02B0-0190-B0F6-6FB360591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16" y="421993"/>
            <a:ext cx="11490768" cy="617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46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05B23-B0F4-5827-273C-F44C749F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dirty="0"/>
              <a:t>Some More Examples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05A9ED-3AEF-FC11-CF7C-172C91C1E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337" y="1739826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altLang="en-US" dirty="0"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Recognizing patterns:</a:t>
            </a:r>
          </a:p>
          <a:p>
            <a:pPr lvl="1">
              <a:lnSpc>
                <a:spcPct val="100000"/>
              </a:lnSpc>
              <a:spcBef>
                <a:spcPts val="338"/>
              </a:spcBef>
              <a:buFont typeface="Arial" panose="020B0604020202020204" pitchFamily="34" charset="0"/>
              <a:buChar char="–"/>
            </a:pPr>
            <a:r>
              <a:rPr lang="en-US" altLang="en-US" dirty="0">
                <a:solidFill>
                  <a:srgbClr val="4F81BD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Facial identities or facial expressions</a:t>
            </a:r>
            <a:endParaRPr lang="en-US" altLang="en-US" dirty="0">
              <a:latin typeface="Trebuchet MS" panose="020B070302020209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 lvl="1">
              <a:lnSpc>
                <a:spcPct val="100000"/>
              </a:lnSpc>
              <a:spcBef>
                <a:spcPts val="225"/>
              </a:spcBef>
              <a:buFont typeface="Arial" panose="020B0604020202020204" pitchFamily="34" charset="0"/>
              <a:buChar char="–"/>
            </a:pPr>
            <a:r>
              <a:rPr lang="en-US" altLang="en-US" dirty="0">
                <a:solidFill>
                  <a:srgbClr val="4F81BD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Handwritten or spoken words</a:t>
            </a:r>
            <a:endParaRPr lang="en-US" altLang="en-US" dirty="0">
              <a:latin typeface="Trebuchet MS" panose="020B070302020209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 lvl="1">
              <a:lnSpc>
                <a:spcPct val="100000"/>
              </a:lnSpc>
              <a:spcBef>
                <a:spcPts val="325"/>
              </a:spcBef>
              <a:buFont typeface="Arial" panose="020B0604020202020204" pitchFamily="34" charset="0"/>
              <a:buChar char="–"/>
            </a:pPr>
            <a:r>
              <a:rPr lang="en-US" altLang="en-US" dirty="0">
                <a:solidFill>
                  <a:srgbClr val="4F81BD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Medical images</a:t>
            </a:r>
            <a:endParaRPr lang="en-US" altLang="en-US" dirty="0">
              <a:latin typeface="Trebuchet MS" panose="020B070302020209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>
              <a:lnSpc>
                <a:spcPct val="100000"/>
              </a:lnSpc>
              <a:spcBef>
                <a:spcPts val="325"/>
              </a:spcBef>
            </a:pPr>
            <a:r>
              <a:rPr lang="en-US" altLang="en-US" dirty="0"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Generating patterns:</a:t>
            </a:r>
          </a:p>
          <a:p>
            <a:pPr lvl="1">
              <a:lnSpc>
                <a:spcPct val="100000"/>
              </a:lnSpc>
              <a:spcBef>
                <a:spcPts val="338"/>
              </a:spcBef>
              <a:buFont typeface="Arial" panose="020B0604020202020204" pitchFamily="34" charset="0"/>
              <a:buChar char="–"/>
            </a:pPr>
            <a:r>
              <a:rPr lang="en-US" altLang="en-US" dirty="0">
                <a:solidFill>
                  <a:srgbClr val="4F81BD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Generating images or motion sequences</a:t>
            </a:r>
            <a:endParaRPr lang="en-US" altLang="en-US" dirty="0">
              <a:latin typeface="Trebuchet MS" panose="020B070302020209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>
              <a:lnSpc>
                <a:spcPct val="100000"/>
              </a:lnSpc>
              <a:spcBef>
                <a:spcPts val="225"/>
              </a:spcBef>
            </a:pPr>
            <a:r>
              <a:rPr lang="en-US" altLang="en-US" dirty="0"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Recognizing anomalies:</a:t>
            </a:r>
          </a:p>
          <a:p>
            <a:pPr lvl="1">
              <a:lnSpc>
                <a:spcPct val="100000"/>
              </a:lnSpc>
              <a:spcBef>
                <a:spcPts val="338"/>
              </a:spcBef>
              <a:buFont typeface="Arial" panose="020B0604020202020204" pitchFamily="34" charset="0"/>
              <a:buChar char="–"/>
            </a:pPr>
            <a:r>
              <a:rPr lang="en-US" altLang="en-US" dirty="0">
                <a:solidFill>
                  <a:srgbClr val="4F81BD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Unusual credit card transactions</a:t>
            </a:r>
            <a:endParaRPr lang="en-US" altLang="en-US" dirty="0">
              <a:latin typeface="Trebuchet MS" panose="020B070302020209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 lvl="1">
              <a:lnSpc>
                <a:spcPct val="100000"/>
              </a:lnSpc>
              <a:spcBef>
                <a:spcPts val="325"/>
              </a:spcBef>
              <a:buFont typeface="Arial" panose="020B0604020202020204" pitchFamily="34" charset="0"/>
              <a:buChar char="–"/>
            </a:pPr>
            <a:r>
              <a:rPr lang="en-US" altLang="en-US" dirty="0">
                <a:solidFill>
                  <a:srgbClr val="4F81BD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Unusual patterns of sensor readings in a nuclear power plant</a:t>
            </a:r>
            <a:endParaRPr lang="en-US" altLang="en-US" dirty="0">
              <a:latin typeface="Trebuchet MS" panose="020B070302020209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>
              <a:lnSpc>
                <a:spcPct val="100000"/>
              </a:lnSpc>
              <a:spcBef>
                <a:spcPts val="325"/>
              </a:spcBef>
            </a:pPr>
            <a:r>
              <a:rPr lang="en-US" altLang="en-US" dirty="0"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Prediction:</a:t>
            </a:r>
          </a:p>
          <a:p>
            <a:pPr lvl="1">
              <a:lnSpc>
                <a:spcPct val="100000"/>
              </a:lnSpc>
              <a:spcBef>
                <a:spcPts val="338"/>
              </a:spcBef>
              <a:buFont typeface="Arial" panose="020B0604020202020204" pitchFamily="34" charset="0"/>
              <a:buChar char="–"/>
            </a:pPr>
            <a:r>
              <a:rPr lang="en-US" altLang="en-US" dirty="0">
                <a:solidFill>
                  <a:srgbClr val="4F81BD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Future stock prices or currency exchange rates</a:t>
            </a:r>
            <a:endParaRPr lang="en-US" altLang="en-US" dirty="0">
              <a:latin typeface="Trebuchet MS" panose="020B070302020209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  <a:p>
            <a:pPr algn="r">
              <a:lnSpc>
                <a:spcPts val="1300"/>
              </a:lnSpc>
              <a:spcBef>
                <a:spcPts val="2525"/>
              </a:spcBef>
              <a:buNone/>
            </a:pPr>
            <a:endParaRPr lang="en-US" altLang="en-US" sz="1200" dirty="0">
              <a:latin typeface="Trebuchet MS" panose="020B0703020202090204" pitchFamily="34" charset="0"/>
              <a:ea typeface="Trebuchet MS" panose="020B0703020202090204" pitchFamily="34" charset="0"/>
              <a:cs typeface="Trebuchet MS" panose="020B070302020209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77000B-6E80-369E-159A-08C232DF3D20}"/>
              </a:ext>
            </a:extLst>
          </p:cNvPr>
          <p:cNvSpPr txBox="1"/>
          <p:nvPr/>
        </p:nvSpPr>
        <p:spPr>
          <a:xfrm>
            <a:off x="246530" y="983143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b="1" dirty="0"/>
              <a:t> That Are Best  Solved By Using a Learning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542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AF4AA-EBF7-2182-57AD-E019000F1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Why Image Classification is Hard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E85F6-D0A5-8A7E-71B9-B10B32F24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5343BB-BA62-FEF7-825B-164EBC98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448" y="2397218"/>
            <a:ext cx="6235230" cy="20635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E5D762-2B1D-C7C3-958F-453E4954E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3595" y="2289763"/>
            <a:ext cx="48006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897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9447E-A873-302C-C8E4-F4015FB43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ML in a Nutshell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D656A-3255-836E-78DB-3CC5E5942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Tens of Thousands of Machine Learning Algorithms</a:t>
            </a:r>
          </a:p>
          <a:p>
            <a:r>
              <a:rPr lang="en-US" altLang="en-US" dirty="0"/>
              <a:t>Hundreds New Every Year</a:t>
            </a:r>
          </a:p>
          <a:p>
            <a:r>
              <a:rPr lang="en-US" altLang="en-US" dirty="0"/>
              <a:t>Every Machine Learning Algorithm Has Three Components:</a:t>
            </a:r>
          </a:p>
          <a:p>
            <a:pPr lvl="3"/>
            <a:r>
              <a:rPr lang="en-US" altLang="en-US" sz="3000" b="1" dirty="0"/>
              <a:t>Representation</a:t>
            </a:r>
          </a:p>
          <a:p>
            <a:pPr lvl="3"/>
            <a:r>
              <a:rPr lang="en-US" altLang="en-US" sz="3000" b="1" dirty="0"/>
              <a:t>Evaluation</a:t>
            </a:r>
          </a:p>
          <a:p>
            <a:pPr lvl="3"/>
            <a:r>
              <a:rPr lang="en-US" altLang="en-US" sz="3000" b="1" dirty="0"/>
              <a:t>Optimization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4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CB337-CE58-350E-E5A8-34D4E9034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2C1E7-6F80-01DA-8909-EDB43C5BA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Decision trees</a:t>
            </a:r>
          </a:p>
          <a:p>
            <a:r>
              <a:rPr lang="en-US" altLang="en-US" dirty="0"/>
              <a:t>Sets of rules / Logic programs</a:t>
            </a:r>
          </a:p>
          <a:p>
            <a:r>
              <a:rPr lang="en-US" altLang="en-US" dirty="0"/>
              <a:t>Instances</a:t>
            </a:r>
          </a:p>
          <a:p>
            <a:r>
              <a:rPr lang="en-US" altLang="en-US" dirty="0"/>
              <a:t>Graphical models (Bayes/Markov nets)</a:t>
            </a:r>
          </a:p>
          <a:p>
            <a:r>
              <a:rPr lang="en-US" altLang="en-US" dirty="0"/>
              <a:t>Neural networks</a:t>
            </a:r>
          </a:p>
          <a:p>
            <a:r>
              <a:rPr lang="en-US" altLang="en-US" dirty="0"/>
              <a:t>Support vector machines</a:t>
            </a:r>
          </a:p>
          <a:p>
            <a:r>
              <a:rPr lang="en-US" altLang="en-US" dirty="0"/>
              <a:t>Model ensembles, etc.</a:t>
            </a:r>
          </a:p>
        </p:txBody>
      </p:sp>
    </p:spTree>
    <p:extLst>
      <p:ext uri="{BB962C8B-B14F-4D97-AF65-F5344CB8AC3E}">
        <p14:creationId xmlns:p14="http://schemas.microsoft.com/office/powerpoint/2010/main" val="1359732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669C6-BC92-9963-3FD1-991FAB32C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70CB2-6972-6194-D8BB-0DD5364AA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Precision and recall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Squared error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Likelihood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Posterior probability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Cost / Utility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Margin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Entropy</a:t>
            </a:r>
          </a:p>
          <a:p>
            <a:pPr>
              <a:lnSpc>
                <a:spcPct val="80000"/>
              </a:lnSpc>
              <a:defRPr/>
            </a:pP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K-L divergence, etc.,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065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C9890-8F3E-8E19-E138-258F8A2C6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5D3B7-41CF-BC95-7275-A5170AE7B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Combinatorial optimization</a:t>
            </a:r>
          </a:p>
          <a:p>
            <a:pPr lvl="1"/>
            <a:r>
              <a:rPr lang="en-US" altLang="en-US" dirty="0"/>
              <a:t>E.g.: Greedy search</a:t>
            </a:r>
          </a:p>
          <a:p>
            <a:r>
              <a:rPr lang="en-US" altLang="en-US" dirty="0"/>
              <a:t>Convex optimization</a:t>
            </a:r>
          </a:p>
          <a:p>
            <a:pPr lvl="1"/>
            <a:r>
              <a:rPr lang="en-US" altLang="en-US" dirty="0"/>
              <a:t>E.g.: Gradient descent</a:t>
            </a:r>
          </a:p>
          <a:p>
            <a:r>
              <a:rPr lang="en-US" altLang="en-US" dirty="0"/>
              <a:t>Constrained optimization</a:t>
            </a:r>
          </a:p>
          <a:p>
            <a:pPr lvl="1"/>
            <a:r>
              <a:rPr lang="en-US" altLang="en-US" dirty="0"/>
              <a:t>E.g.: Linear programming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847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8DCD7-CF5E-6B8C-8B0D-836F16BCE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chemeClr val="accent2"/>
                </a:solidFill>
              </a:rPr>
              <a:t>Types of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439E6-9B82-4DEE-5174-01378FBA8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 b="1" dirty="0"/>
              <a:t>Supervised (inductive) learning</a:t>
            </a:r>
          </a:p>
          <a:p>
            <a:pPr lvl="1"/>
            <a:r>
              <a:rPr lang="en-US" altLang="en-US" sz="2000" dirty="0"/>
              <a:t>Training data includes desired outputs</a:t>
            </a:r>
          </a:p>
          <a:p>
            <a:r>
              <a:rPr lang="en-US" altLang="en-US" sz="2400" b="1" dirty="0"/>
              <a:t>Unsupervised learning</a:t>
            </a:r>
          </a:p>
          <a:p>
            <a:pPr lvl="1"/>
            <a:r>
              <a:rPr lang="en-US" altLang="en-US" sz="2000" dirty="0"/>
              <a:t>Training data does not include desired outputs</a:t>
            </a:r>
          </a:p>
          <a:p>
            <a:r>
              <a:rPr lang="en-US" altLang="en-US" sz="2400" b="1" dirty="0"/>
              <a:t>Semi-supervised learning</a:t>
            </a:r>
          </a:p>
          <a:p>
            <a:pPr lvl="1"/>
            <a:r>
              <a:rPr lang="en-US" altLang="en-US" sz="2000" dirty="0"/>
              <a:t>Training data includes a few desired outputs</a:t>
            </a:r>
          </a:p>
          <a:p>
            <a:r>
              <a:rPr lang="en-US" altLang="en-US" sz="2400" b="1" dirty="0"/>
              <a:t>Reinforcement learning</a:t>
            </a:r>
          </a:p>
          <a:p>
            <a:pPr lvl="1"/>
            <a:r>
              <a:rPr lang="en-US" altLang="en-US" sz="2000" dirty="0"/>
              <a:t>Rewards from sequence of actions</a:t>
            </a:r>
          </a:p>
        </p:txBody>
      </p:sp>
    </p:spTree>
    <p:extLst>
      <p:ext uri="{BB962C8B-B14F-4D97-AF65-F5344CB8AC3E}">
        <p14:creationId xmlns:p14="http://schemas.microsoft.com/office/powerpoint/2010/main" val="11401738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F4C3-14F1-F257-F43E-258E5769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in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41276-99DC-39D1-A4B0-4056E3BB3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Understanding domain, prior knowledge, and goals</a:t>
            </a:r>
          </a:p>
          <a:p>
            <a:r>
              <a:rPr lang="en-US" altLang="en-US" dirty="0"/>
              <a:t>Data integration, selection, cleaning,</a:t>
            </a:r>
            <a:br>
              <a:rPr lang="en-US" altLang="en-US" dirty="0"/>
            </a:br>
            <a:r>
              <a:rPr lang="en-US" altLang="en-US" dirty="0"/>
              <a:t>pre-processing, etc.</a:t>
            </a:r>
          </a:p>
          <a:p>
            <a:r>
              <a:rPr lang="en-US" altLang="en-US" dirty="0"/>
              <a:t>Learning models</a:t>
            </a:r>
          </a:p>
          <a:p>
            <a:r>
              <a:rPr lang="en-US" altLang="en-US" dirty="0"/>
              <a:t>Interpreting results</a:t>
            </a:r>
          </a:p>
          <a:p>
            <a:r>
              <a:rPr lang="en-US" altLang="en-US" dirty="0"/>
              <a:t>Consolidating and deploying discovered knowledge</a:t>
            </a:r>
          </a:p>
          <a:p>
            <a:r>
              <a:rPr lang="en-US" altLang="en-US" dirty="0"/>
              <a:t>Loop</a:t>
            </a:r>
          </a:p>
        </p:txBody>
      </p:sp>
    </p:spTree>
    <p:extLst>
      <p:ext uri="{BB962C8B-B14F-4D97-AF65-F5344CB8AC3E}">
        <p14:creationId xmlns:p14="http://schemas.microsoft.com/office/powerpoint/2010/main" val="2966781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78306-DA34-F76A-332D-F03CDA100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Resources: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8562A-5784-A260-BC43-E6A85D039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altLang="en-US" b="1" u="sng" dirty="0"/>
              <a:t>Image Datasets</a:t>
            </a:r>
            <a:endParaRPr lang="en-IN" altLang="en-US" b="1" dirty="0"/>
          </a:p>
          <a:p>
            <a:pPr lvl="1"/>
            <a:r>
              <a:rPr lang="en-IN" altLang="en-US" sz="2800" b="1" u="sng" dirty="0">
                <a:hlinkClick r:id="rId2"/>
              </a:rPr>
              <a:t>MNIST</a:t>
            </a:r>
            <a:endParaRPr lang="en-IN" altLang="en-US" sz="2800" b="1" dirty="0"/>
          </a:p>
          <a:p>
            <a:pPr lvl="1"/>
            <a:r>
              <a:rPr lang="en-IN" altLang="en-US" sz="2800" b="1" u="sng" dirty="0">
                <a:hlinkClick r:id="rId3"/>
              </a:rPr>
              <a:t>MS-COCO</a:t>
            </a:r>
            <a:endParaRPr lang="en-IN" altLang="en-US" sz="2800" b="1" dirty="0"/>
          </a:p>
          <a:p>
            <a:pPr lvl="1"/>
            <a:r>
              <a:rPr lang="en-IN" altLang="en-US" sz="2800" b="1" u="sng" dirty="0">
                <a:hlinkClick r:id="rId4"/>
              </a:rPr>
              <a:t>ImageNet</a:t>
            </a:r>
            <a:endParaRPr lang="en-IN" altLang="en-US" sz="2800" b="1" dirty="0"/>
          </a:p>
          <a:p>
            <a:pPr lvl="1"/>
            <a:r>
              <a:rPr lang="en-IN" altLang="en-US" sz="2800" b="1" u="sng" dirty="0">
                <a:hlinkClick r:id="rId5"/>
              </a:rPr>
              <a:t>Open Images Dataset</a:t>
            </a:r>
            <a:endParaRPr lang="en-IN" altLang="en-US" sz="2800" b="1" dirty="0"/>
          </a:p>
          <a:p>
            <a:pPr lvl="1"/>
            <a:r>
              <a:rPr lang="en-IN" altLang="en-US" sz="2800" b="1" u="sng" dirty="0">
                <a:hlinkClick r:id="rId6"/>
              </a:rPr>
              <a:t>VisualQA</a:t>
            </a:r>
            <a:endParaRPr lang="en-IN" altLang="en-US" sz="2800" b="1" dirty="0"/>
          </a:p>
          <a:p>
            <a:pPr lvl="1"/>
            <a:r>
              <a:rPr lang="en-US" altLang="en-US" sz="2800" b="1" u="sng" dirty="0">
                <a:hlinkClick r:id="rId7"/>
              </a:rPr>
              <a:t>The Street View House Numbers (SVHN)</a:t>
            </a:r>
            <a:endParaRPr lang="en-US" altLang="en-US" sz="2800" b="1" dirty="0"/>
          </a:p>
          <a:p>
            <a:pPr lvl="1"/>
            <a:r>
              <a:rPr lang="en-IN" altLang="en-US" sz="2800" b="1" u="sng" dirty="0">
                <a:hlinkClick r:id="rId8"/>
              </a:rPr>
              <a:t>CIFAR-10</a:t>
            </a:r>
            <a:endParaRPr lang="en-IN" altLang="en-US" sz="2800" b="1" dirty="0"/>
          </a:p>
          <a:p>
            <a:pPr lvl="1"/>
            <a:r>
              <a:rPr lang="en-IN" altLang="en-US" sz="2800" b="1" u="sng" dirty="0">
                <a:hlinkClick r:id="rId9"/>
              </a:rPr>
              <a:t>Fashion-MNIST</a:t>
            </a:r>
            <a:endParaRPr lang="en-IN" altLang="en-US" sz="2800" b="1" dirty="0"/>
          </a:p>
          <a:p>
            <a:pPr lvl="1"/>
            <a:endParaRPr lang="en-IN" altLang="en-US" sz="2600" dirty="0"/>
          </a:p>
        </p:txBody>
      </p:sp>
    </p:spTree>
    <p:extLst>
      <p:ext uri="{BB962C8B-B14F-4D97-AF65-F5344CB8AC3E}">
        <p14:creationId xmlns:p14="http://schemas.microsoft.com/office/powerpoint/2010/main" val="2677121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E369D-835E-6272-6531-9C6005CF3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spc="-114" dirty="0">
                <a:latin typeface="Bookman Old Style" panose="02050604050505020204" pitchFamily="18" charset="0"/>
              </a:rPr>
              <a:t>What </a:t>
            </a:r>
            <a:r>
              <a:rPr lang="en-IN" b="1" spc="-155" dirty="0">
                <a:latin typeface="Bookman Old Style" panose="02050604050505020204" pitchFamily="18" charset="0"/>
              </a:rPr>
              <a:t>is </a:t>
            </a:r>
            <a:r>
              <a:rPr lang="en-IN" b="1" spc="-80" dirty="0">
                <a:latin typeface="Bookman Old Style" panose="02050604050505020204" pitchFamily="18" charset="0"/>
              </a:rPr>
              <a:t>Machine</a:t>
            </a:r>
            <a:r>
              <a:rPr lang="en-IN" b="1" spc="-715" dirty="0">
                <a:latin typeface="Bookman Old Style" panose="02050604050505020204" pitchFamily="18" charset="0"/>
              </a:rPr>
              <a:t> </a:t>
            </a:r>
            <a:r>
              <a:rPr lang="en-IN" b="1" spc="-130" dirty="0">
                <a:latin typeface="Bookman Old Style" panose="02050604050505020204" pitchFamily="18" charset="0"/>
              </a:rPr>
              <a:t>Learning?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83B3E-06F1-1B34-E6D6-0E859CD81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24" y="2754587"/>
            <a:ext cx="7425509" cy="4460252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463"/>
              </a:spcBef>
              <a:buNone/>
            </a:pPr>
            <a:r>
              <a:rPr lang="en-US" altLang="en-US" dirty="0">
                <a:ea typeface="Trebuchet MS" panose="020B0703020202090204" pitchFamily="34" charset="0"/>
                <a:cs typeface="Calibri" panose="020F0502020204030204" pitchFamily="34" charset="0"/>
              </a:rPr>
              <a:t>“Learning is any process by which a system improves  performance from experience.”</a:t>
            </a:r>
          </a:p>
          <a:p>
            <a:pPr algn="ctr">
              <a:lnSpc>
                <a:spcPct val="100000"/>
              </a:lnSpc>
              <a:spcBef>
                <a:spcPts val="238"/>
              </a:spcBef>
              <a:buNone/>
            </a:pPr>
            <a:r>
              <a:rPr lang="en-US" altLang="en-US" dirty="0">
                <a:ea typeface="Trebuchet MS" panose="020B0703020202090204" pitchFamily="34" charset="0"/>
                <a:cs typeface="Calibri" panose="020F0502020204030204" pitchFamily="34" charset="0"/>
              </a:rPr>
              <a:t>- </a:t>
            </a:r>
            <a:r>
              <a:rPr lang="en-US" altLang="en-US" i="1" dirty="0">
                <a:ea typeface="Trebuchet MS" panose="020B0703020202090204" pitchFamily="34" charset="0"/>
                <a:cs typeface="Calibri" panose="020F0502020204030204" pitchFamily="34" charset="0"/>
              </a:rPr>
              <a:t>Herbert Simon</a:t>
            </a:r>
          </a:p>
          <a:p>
            <a:endParaRPr lang="en-US" dirty="0"/>
          </a:p>
        </p:txBody>
      </p:sp>
      <p:pic>
        <p:nvPicPr>
          <p:cNvPr id="4" name="Picture 2" descr="Image result for Herbert Simon">
            <a:extLst>
              <a:ext uri="{FF2B5EF4-FFF2-40B4-BE49-F238E27FC236}">
                <a16:creationId xmlns:a16="http://schemas.microsoft.com/office/drawing/2014/main" id="{8DDF9321-E629-10BD-4AA5-D8933F028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9084" y="1669256"/>
            <a:ext cx="2344738" cy="351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5702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AFD3-D6FD-58A8-A2BA-9B3F6A783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8B209-73B2-6884-852D-3353832FC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altLang="en-US" sz="2400" b="1" u="sng" dirty="0"/>
              <a:t>Natural Language Processing</a:t>
            </a:r>
            <a:endParaRPr lang="en-IN" altLang="en-US" sz="2400" b="1" dirty="0"/>
          </a:p>
          <a:p>
            <a:pPr lvl="1"/>
            <a:r>
              <a:rPr lang="en-IN" altLang="en-US" sz="2000" b="1" u="sng" dirty="0">
                <a:hlinkClick r:id="rId2"/>
              </a:rPr>
              <a:t>IMDB Reviews</a:t>
            </a:r>
            <a:endParaRPr lang="en-IN" altLang="en-US" sz="2000" b="1" u="sng" dirty="0"/>
          </a:p>
          <a:p>
            <a:pPr lvl="1"/>
            <a:r>
              <a:rPr lang="en-IN" altLang="en-US" sz="2000" b="1" u="sng" dirty="0">
                <a:hlinkClick r:id="rId3"/>
              </a:rPr>
              <a:t>Twenty Newsgroups</a:t>
            </a:r>
            <a:endParaRPr lang="en-IN" altLang="en-US" sz="2000" b="1" dirty="0"/>
          </a:p>
          <a:p>
            <a:pPr lvl="1"/>
            <a:r>
              <a:rPr lang="en-IN" altLang="en-US" sz="2000" b="1" u="sng" dirty="0">
                <a:hlinkClick r:id="rId4"/>
              </a:rPr>
              <a:t>Sentiment140</a:t>
            </a:r>
            <a:endParaRPr lang="en-IN" altLang="en-US" sz="2000" b="1" dirty="0"/>
          </a:p>
          <a:p>
            <a:pPr lvl="1"/>
            <a:r>
              <a:rPr lang="en-IN" altLang="en-US" sz="2000" b="1" u="sng" dirty="0">
                <a:hlinkClick r:id="rId5"/>
              </a:rPr>
              <a:t>WordNet</a:t>
            </a:r>
            <a:endParaRPr lang="en-IN" altLang="en-US" sz="2000" b="1" dirty="0"/>
          </a:p>
          <a:p>
            <a:pPr lvl="1"/>
            <a:r>
              <a:rPr lang="en-IN" altLang="en-US" sz="2000" b="1" u="sng" dirty="0">
                <a:hlinkClick r:id="rId6"/>
              </a:rPr>
              <a:t>Yelp Reviews</a:t>
            </a:r>
            <a:endParaRPr lang="en-IN" altLang="en-US" sz="2000" b="1" dirty="0"/>
          </a:p>
          <a:p>
            <a:pPr lvl="1"/>
            <a:r>
              <a:rPr lang="en-IN" altLang="en-US" sz="2000" b="1" u="sng" dirty="0">
                <a:hlinkClick r:id="rId7"/>
              </a:rPr>
              <a:t>The Wikipedia Corpus</a:t>
            </a:r>
            <a:endParaRPr lang="en-IN" altLang="en-US" sz="2000" b="1" dirty="0"/>
          </a:p>
          <a:p>
            <a:pPr lvl="1"/>
            <a:r>
              <a:rPr lang="en-IN" altLang="en-US" sz="2000" b="1" u="sng" dirty="0">
                <a:hlinkClick r:id="rId8"/>
              </a:rPr>
              <a:t>The Blog Authorship Corpus</a:t>
            </a:r>
            <a:endParaRPr lang="en-IN" altLang="en-US" sz="2000" b="1" dirty="0"/>
          </a:p>
          <a:p>
            <a:pPr lvl="1"/>
            <a:r>
              <a:rPr lang="en-US" altLang="en-US" sz="2000" b="1" u="sng" dirty="0">
                <a:hlinkClick r:id="rId9"/>
              </a:rPr>
              <a:t>Machine Translation of Various Languages</a:t>
            </a:r>
            <a:endParaRPr lang="en-US" altLang="en-US" sz="2000" b="1" dirty="0"/>
          </a:p>
          <a:p>
            <a:pPr lvl="1"/>
            <a:endParaRPr lang="en-IN" altLang="en-US" sz="2000" b="1" dirty="0"/>
          </a:p>
          <a:p>
            <a:pPr lvl="1"/>
            <a:endParaRPr lang="en-IN" alt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00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28EC4-0D9A-81A6-E9E9-9684F61A5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B4150-9C92-03C1-702D-2FDB820C7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altLang="en-US" b="1" u="sng" dirty="0"/>
              <a:t>Audio/Speech Datasets</a:t>
            </a:r>
            <a:endParaRPr lang="en-IN" altLang="en-US" b="1" dirty="0"/>
          </a:p>
          <a:p>
            <a:pPr lvl="1"/>
            <a:r>
              <a:rPr lang="en-IN" altLang="en-US" b="1" u="sng" dirty="0">
                <a:hlinkClick r:id="rId2"/>
              </a:rPr>
              <a:t>Free Spoken Digit Dataset</a:t>
            </a:r>
            <a:endParaRPr lang="en-IN" altLang="en-US" b="1" dirty="0"/>
          </a:p>
          <a:p>
            <a:pPr lvl="1"/>
            <a:r>
              <a:rPr lang="en-IN" altLang="en-US" b="1" u="sng" dirty="0">
                <a:hlinkClick r:id="rId3"/>
              </a:rPr>
              <a:t>Free Music Archive (FMA)</a:t>
            </a:r>
            <a:endParaRPr lang="en-IN" altLang="en-US" b="1" dirty="0"/>
          </a:p>
          <a:p>
            <a:pPr lvl="1"/>
            <a:r>
              <a:rPr lang="en-IN" altLang="en-US" b="1" u="sng" dirty="0">
                <a:hlinkClick r:id="rId4"/>
              </a:rPr>
              <a:t>Ballroom</a:t>
            </a:r>
            <a:endParaRPr lang="en-IN" altLang="en-US" b="1" dirty="0"/>
          </a:p>
          <a:p>
            <a:pPr lvl="1"/>
            <a:r>
              <a:rPr lang="en-IN" altLang="en-US" b="1" u="sng" dirty="0">
                <a:hlinkClick r:id="rId5"/>
              </a:rPr>
              <a:t>Million Song Dataset</a:t>
            </a:r>
            <a:endParaRPr lang="en-IN" altLang="en-US" b="1" dirty="0"/>
          </a:p>
          <a:p>
            <a:pPr lvl="1"/>
            <a:r>
              <a:rPr lang="en-IN" altLang="en-US" b="1" u="sng" dirty="0">
                <a:hlinkClick r:id="rId6"/>
              </a:rPr>
              <a:t>LibriSpeech</a:t>
            </a:r>
            <a:endParaRPr lang="en-IN" altLang="en-US" b="1" dirty="0"/>
          </a:p>
          <a:p>
            <a:pPr lvl="1"/>
            <a:r>
              <a:rPr lang="en-IN" altLang="en-US" b="1" u="sng" dirty="0">
                <a:hlinkClick r:id="rId7"/>
              </a:rPr>
              <a:t>VoxCeleb</a:t>
            </a:r>
            <a:endParaRPr lang="en-IN" alt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769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E764-4828-396A-B493-CBACFF5B7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AEB6B-0D40-A684-9E8B-F57A46EEB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altLang="en-US" b="1" dirty="0"/>
              <a:t>Kaggle Datasets</a:t>
            </a:r>
          </a:p>
          <a:p>
            <a:r>
              <a:rPr lang="en-IN" altLang="en-US" b="1" dirty="0"/>
              <a:t>Amazon Datasets</a:t>
            </a:r>
          </a:p>
          <a:p>
            <a:r>
              <a:rPr lang="en-IN" altLang="en-US" b="1" dirty="0"/>
              <a:t> UCI Machine Learning Repository</a:t>
            </a:r>
          </a:p>
          <a:p>
            <a:r>
              <a:rPr lang="en-IN" altLang="en-US" b="1" dirty="0"/>
              <a:t>Google’s Datasets Search Engine</a:t>
            </a:r>
          </a:p>
          <a:p>
            <a:r>
              <a:rPr lang="en-IN" altLang="en-US" b="1" dirty="0"/>
              <a:t>Microsoft Datasets</a:t>
            </a:r>
          </a:p>
          <a:p>
            <a:r>
              <a:rPr lang="en-IN" altLang="en-US" b="1" dirty="0"/>
              <a:t>Awesome Public Datasets Collection</a:t>
            </a:r>
          </a:p>
          <a:p>
            <a:r>
              <a:rPr lang="en-IN" altLang="en-US" b="1" dirty="0"/>
              <a:t>Government Datasets</a:t>
            </a:r>
          </a:p>
          <a:p>
            <a:r>
              <a:rPr lang="en-IN" altLang="en-US" b="1" dirty="0"/>
              <a:t>Computer Vision Datasets</a:t>
            </a:r>
          </a:p>
          <a:p>
            <a:endParaRPr lang="en-IN" altLang="en-US" b="1" dirty="0"/>
          </a:p>
          <a:p>
            <a:endParaRPr lang="en-IN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3800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B88D7-545F-1B70-E737-FD8F98774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43A76-2B0C-3544-FB76-A8E773DE18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dirty="0"/>
              <a:t>AI systems don't "see" images, "hear" sounds, or "read" text the way humans do.</a:t>
            </a:r>
          </a:p>
          <a:p>
            <a:r>
              <a:rPr lang="en-IN" dirty="0"/>
              <a:t>Instead, they convert everything into numbers (vectors, matrices, probability distributions).</a:t>
            </a:r>
          </a:p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3AFEE0-BC1B-B47D-EAA2-5F97711D2D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7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7567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B7402D-2FB6-9D40-2068-D236C72B7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to process them?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2C7152-DFA1-82BA-4227-D6DAE3BDCB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/>
              <a:t>Imagine you have a self-driving car. </a:t>
            </a:r>
          </a:p>
          <a:p>
            <a:r>
              <a:rPr lang="en-IN"/>
              <a:t>How does it recognize a stop sign?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FD730FB-F42E-15AA-D884-E6C82F6E88C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73230"/>
            <a:ext cx="5181600" cy="345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7208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2E489-4A68-AAE2-8F27-A823C3954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C89B0-5A2C-2AFE-219D-2C1E2CD6EE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4214" y="1388776"/>
            <a:ext cx="5181600" cy="4351338"/>
          </a:xfrm>
        </p:spPr>
        <p:txBody>
          <a:bodyPr/>
          <a:lstStyle/>
          <a:p>
            <a:r>
              <a:rPr lang="en-IN" dirty="0"/>
              <a:t>The camera captures an image of the road.</a:t>
            </a:r>
          </a:p>
          <a:p>
            <a:r>
              <a:rPr lang="en-IN" dirty="0"/>
              <a:t>The image is converted into a matrix of pixel values.</a:t>
            </a:r>
          </a:p>
          <a:p>
            <a:r>
              <a:rPr lang="en-IN" dirty="0"/>
              <a:t>AI uses Linear Algebra (Matrix Transformations) to extract features.</a:t>
            </a:r>
          </a:p>
          <a:p>
            <a:r>
              <a:rPr lang="en-IN" dirty="0"/>
              <a:t>It applies Probability &amp; Optimization to classify the image.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668E103-30EC-FF26-6D10-B2DC0E10E2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40836" y="1388776"/>
            <a:ext cx="4351338" cy="43513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ECFEF4-8D60-4915-5B4C-49E12D7E4B9D}"/>
              </a:ext>
            </a:extLst>
          </p:cNvPr>
          <p:cNvSpPr txBox="1"/>
          <p:nvPr/>
        </p:nvSpPr>
        <p:spPr>
          <a:xfrm>
            <a:off x="900744" y="6027988"/>
            <a:ext cx="948311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Computer doesn’t "see" images—it processes numbers and patterns to make decisions!</a:t>
            </a:r>
          </a:p>
        </p:txBody>
      </p:sp>
    </p:spTree>
    <p:extLst>
      <p:ext uri="{BB962C8B-B14F-4D97-AF65-F5344CB8AC3E}">
        <p14:creationId xmlns:p14="http://schemas.microsoft.com/office/powerpoint/2010/main" val="38462369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63F6C-6165-1395-81FB-EB45F27C6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Acquired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1629B-C3EC-EB59-C50B-227277F657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0AC722-F533-969A-4FD6-68360A0976D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3D4DB8-7FED-AF10-6D8E-5047D3DF9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130" y="1294686"/>
            <a:ext cx="7772400" cy="46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5409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D03A2-9A2B-1CB6-1C1E-D3CEB6E49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7A55B-A904-55E0-155E-B2D2950A06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439C56-E3B6-2E4E-A2A1-94C221C3F7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8D4114-DAD7-52F7-212C-FFA11CFFF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869" y="1825625"/>
            <a:ext cx="11121861" cy="399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623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CF11C-F6FA-7739-5D4C-0A394D4CC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AF269-5336-3CEA-AF50-3147F77FF0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02E0A-C736-5A56-CC44-D2C04ED91BF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906A1B-7A0F-2F38-B7AA-6FF866D2B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825625"/>
            <a:ext cx="10395907" cy="342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1560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8A07B-827C-6B1D-4F3D-0F4F2544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C1CEED-D72E-7F73-CD78-08F397AD0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09" y="1825625"/>
            <a:ext cx="3071091" cy="30564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38FB24-B5CC-F460-348C-864C409BF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781" y="1825625"/>
            <a:ext cx="2879095" cy="28996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DEFB88-2989-76AA-39FA-F84FB89A2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7552" y="1825625"/>
            <a:ext cx="3026468" cy="30564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6FE1FD-0177-45A7-2AB2-F2448766E115}"/>
              </a:ext>
            </a:extLst>
          </p:cNvPr>
          <p:cNvSpPr txBox="1"/>
          <p:nvPr/>
        </p:nvSpPr>
        <p:spPr>
          <a:xfrm>
            <a:off x="9256426" y="4975512"/>
            <a:ext cx="10928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>
                <a:effectLst/>
                <a:latin typeface="Helvetica" pitchFamily="2" charset="0"/>
              </a:rPr>
              <a:t>Colour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9D708B-0A03-AECC-4B0B-77289D2F0100}"/>
              </a:ext>
            </a:extLst>
          </p:cNvPr>
          <p:cNvSpPr txBox="1"/>
          <p:nvPr/>
        </p:nvSpPr>
        <p:spPr>
          <a:xfrm>
            <a:off x="5188886" y="4725285"/>
            <a:ext cx="14967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>
                <a:effectLst/>
                <a:latin typeface="Helvetica" pitchFamily="2" charset="0"/>
              </a:rPr>
              <a:t>Gray Scale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79BC7F-6E24-7850-F471-A7723D8CA467}"/>
              </a:ext>
            </a:extLst>
          </p:cNvPr>
          <p:cNvSpPr txBox="1"/>
          <p:nvPr/>
        </p:nvSpPr>
        <p:spPr>
          <a:xfrm>
            <a:off x="1401683" y="5002637"/>
            <a:ext cx="14967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>
                <a:effectLst/>
                <a:latin typeface="Helvetica" pitchFamily="2" charset="0"/>
              </a:rPr>
              <a:t>Binary</a:t>
            </a:r>
          </a:p>
        </p:txBody>
      </p:sp>
    </p:spTree>
    <p:extLst>
      <p:ext uri="{BB962C8B-B14F-4D97-AF65-F5344CB8AC3E}">
        <p14:creationId xmlns:p14="http://schemas.microsoft.com/office/powerpoint/2010/main" val="2284160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47C7E-927F-2301-D015-B2A8C1A06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EC962-A875-2927-0B53-1AAD2589D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530" y="1427592"/>
            <a:ext cx="8295304" cy="43513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dirty="0">
                <a:ea typeface="Trebuchet MS" panose="020B0703020202090204" pitchFamily="34" charset="0"/>
                <a:cs typeface="Calibri" panose="020F0502020204030204" pitchFamily="34" charset="0"/>
              </a:rPr>
              <a:t>Definition by Tom Mitchell (1998):</a:t>
            </a:r>
          </a:p>
          <a:p>
            <a:pPr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altLang="en-US" dirty="0">
                <a:ea typeface="Trebuchet MS" panose="020B0703020202090204" pitchFamily="34" charset="0"/>
                <a:cs typeface="Calibri" panose="020F0502020204030204" pitchFamily="34" charset="0"/>
              </a:rPr>
              <a:t>Machine Learning is the study of algorithms that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altLang="en-US" sz="2600" dirty="0">
                <a:solidFill>
                  <a:srgbClr val="750703"/>
                </a:solidFill>
                <a:ea typeface="Trebuchet MS" panose="020B0703020202090204" pitchFamily="34" charset="0"/>
                <a:cs typeface="Calibri" panose="020F0502020204030204" pitchFamily="34" charset="0"/>
              </a:rPr>
              <a:t>improve their performance </a:t>
            </a:r>
            <a:r>
              <a:rPr lang="en-US" altLang="en-US" sz="2600" i="1" dirty="0">
                <a:solidFill>
                  <a:srgbClr val="750703"/>
                </a:solidFill>
                <a:cs typeface="Calibri" panose="020F0502020204030204" pitchFamily="34" charset="0"/>
              </a:rPr>
              <a:t>P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altLang="en-US" sz="2600" dirty="0">
                <a:solidFill>
                  <a:srgbClr val="750703"/>
                </a:solidFill>
                <a:ea typeface="Trebuchet MS" panose="020B0703020202090204" pitchFamily="34" charset="0"/>
                <a:cs typeface="Trebuchet MS" panose="020B0703020202090204" pitchFamily="34" charset="0"/>
              </a:rPr>
              <a:t>at some task </a:t>
            </a:r>
            <a:r>
              <a:rPr lang="en-US" altLang="en-US" sz="2600" i="1" dirty="0">
                <a:solidFill>
                  <a:srgbClr val="750703"/>
                </a:solidFill>
                <a:cs typeface="Calibri" panose="020F0502020204030204" pitchFamily="34" charset="0"/>
              </a:rPr>
              <a:t>T</a:t>
            </a:r>
          </a:p>
          <a:p>
            <a:pPr lvl="1">
              <a:lnSpc>
                <a:spcPct val="100000"/>
              </a:lnSpc>
              <a:spcBef>
                <a:spcPts val="300"/>
              </a:spcBef>
            </a:pPr>
            <a:r>
              <a:rPr lang="en-US" altLang="en-US" sz="2600" dirty="0">
                <a:solidFill>
                  <a:srgbClr val="750703"/>
                </a:solidFill>
                <a:ea typeface="Trebuchet MS" panose="020B0703020202090204" pitchFamily="34" charset="0"/>
                <a:cs typeface="Trebuchet MS" panose="020B0703020202090204" pitchFamily="34" charset="0"/>
              </a:rPr>
              <a:t>with experience </a:t>
            </a:r>
            <a:r>
              <a:rPr lang="en-US" altLang="en-US" sz="2600" i="1" dirty="0">
                <a:solidFill>
                  <a:srgbClr val="750703"/>
                </a:solidFill>
                <a:cs typeface="Calibri" panose="020F0502020204030204" pitchFamily="34" charset="0"/>
              </a:rPr>
              <a:t>E</a:t>
            </a:r>
            <a:r>
              <a:rPr lang="en-US" altLang="en-US" sz="2600" dirty="0">
                <a:solidFill>
                  <a:srgbClr val="750703"/>
                </a:solidFill>
                <a:ea typeface="Trebuchet MS" panose="020B0703020202090204" pitchFamily="34" charset="0"/>
                <a:cs typeface="Trebuchet MS" panose="020B070302020209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400"/>
              </a:spcBef>
              <a:buNone/>
            </a:pPr>
            <a:r>
              <a:rPr lang="en-US" altLang="en-US" dirty="0">
                <a:ea typeface="Trebuchet MS" panose="020B0703020202090204" pitchFamily="34" charset="0"/>
                <a:cs typeface="Trebuchet MS" panose="020B0703020202090204" pitchFamily="34" charset="0"/>
              </a:rPr>
              <a:t>A well-defined learning task is given by  </a:t>
            </a:r>
            <a:r>
              <a:rPr lang="en-US" altLang="en-US" dirty="0">
                <a:solidFill>
                  <a:srgbClr val="750703"/>
                </a:solidFill>
                <a:ea typeface="Trebuchet MS" panose="020B0703020202090204" pitchFamily="34" charset="0"/>
                <a:cs typeface="Trebuchet MS" panose="020B0703020202090204" pitchFamily="34" charset="0"/>
              </a:rPr>
              <a:t>&lt;</a:t>
            </a:r>
            <a:r>
              <a:rPr lang="en-US" altLang="en-US" i="1" dirty="0">
                <a:solidFill>
                  <a:srgbClr val="750703"/>
                </a:solidFill>
                <a:cs typeface="Calibri" panose="020F0502020204030204" pitchFamily="34" charset="0"/>
              </a:rPr>
              <a:t>P</a:t>
            </a:r>
            <a:r>
              <a:rPr lang="en-US" altLang="en-US" dirty="0">
                <a:solidFill>
                  <a:srgbClr val="750703"/>
                </a:solidFill>
                <a:ea typeface="Trebuchet MS" panose="020B0703020202090204" pitchFamily="34" charset="0"/>
                <a:cs typeface="Trebuchet MS" panose="020B0703020202090204" pitchFamily="34" charset="0"/>
              </a:rPr>
              <a:t>, </a:t>
            </a:r>
            <a:r>
              <a:rPr lang="en-US" altLang="en-US" i="1" dirty="0">
                <a:solidFill>
                  <a:srgbClr val="750703"/>
                </a:solidFill>
                <a:cs typeface="Calibri" panose="020F0502020204030204" pitchFamily="34" charset="0"/>
              </a:rPr>
              <a:t>T</a:t>
            </a:r>
            <a:r>
              <a:rPr lang="en-US" altLang="en-US" dirty="0">
                <a:solidFill>
                  <a:srgbClr val="750703"/>
                </a:solidFill>
                <a:ea typeface="Trebuchet MS" panose="020B0703020202090204" pitchFamily="34" charset="0"/>
                <a:cs typeface="Trebuchet MS" panose="020B0703020202090204" pitchFamily="34" charset="0"/>
              </a:rPr>
              <a:t>, </a:t>
            </a:r>
            <a:r>
              <a:rPr lang="en-US" altLang="en-US" i="1" dirty="0">
                <a:solidFill>
                  <a:srgbClr val="750703"/>
                </a:solidFill>
                <a:cs typeface="Calibri" panose="020F0502020204030204" pitchFamily="34" charset="0"/>
              </a:rPr>
              <a:t>E</a:t>
            </a:r>
            <a:r>
              <a:rPr lang="en-US" altLang="en-US" dirty="0">
                <a:solidFill>
                  <a:srgbClr val="750703"/>
                </a:solidFill>
                <a:ea typeface="Trebuchet MS" panose="020B0703020202090204" pitchFamily="34" charset="0"/>
                <a:cs typeface="Trebuchet MS" panose="020B0703020202090204" pitchFamily="34" charset="0"/>
              </a:rPr>
              <a:t>&gt;.</a:t>
            </a:r>
          </a:p>
        </p:txBody>
      </p:sp>
      <p:pic>
        <p:nvPicPr>
          <p:cNvPr id="4" name="Picture 2" descr="Image result for Tom Mitchell">
            <a:extLst>
              <a:ext uri="{FF2B5EF4-FFF2-40B4-BE49-F238E27FC236}">
                <a16:creationId xmlns:a16="http://schemas.microsoft.com/office/drawing/2014/main" id="{DEFAA08D-89C9-1F84-CBB3-005885780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0847" y="1796044"/>
            <a:ext cx="2806700" cy="2808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847537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94DF3-8D5C-9F92-2616-5442607E6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4-bit vs 8-bit vs 16-bit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1E461-91F9-9FA5-712A-B7C5ABA0C14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CC03C1-CF01-4016-4223-780DED1BE20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ACBD32-AD50-EA10-0817-E0A360D6A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017" y="1100902"/>
            <a:ext cx="7772400" cy="533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5873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2565D-0379-BFF8-CF14-85183A1E9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EC872-167C-3FA9-DA5A-63C800AF1BA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48ACD-295C-738F-000E-23A37C223E6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92E9C6-E83F-78C7-9613-33B0FCC9A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694" y="1430218"/>
            <a:ext cx="9646612" cy="474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5587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40F091-604F-7541-3C86-AEB94D417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707" y="2266957"/>
            <a:ext cx="9931246" cy="37740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F3AE4C-DF98-6B96-25CE-E93A8F9E4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366" y="355690"/>
            <a:ext cx="3229350" cy="1589045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0E71A40-F3C8-8204-FB25-C579778BB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Entries</a:t>
            </a:r>
          </a:p>
        </p:txBody>
      </p:sp>
    </p:spTree>
    <p:extLst>
      <p:ext uri="{BB962C8B-B14F-4D97-AF65-F5344CB8AC3E}">
        <p14:creationId xmlns:p14="http://schemas.microsoft.com/office/powerpoint/2010/main" val="4126717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3605F-91BF-0B75-1D5C-36F1A6CE7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FA30E2-EBD9-029E-E6F1-4D19AFE13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6939"/>
            <a:ext cx="7772400" cy="678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977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ABE7E-6E39-483A-ECF9-4271718F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 Color Space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DC84C1-E616-4276-CFCF-4298AABEB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489" y="1544162"/>
            <a:ext cx="9399641" cy="423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6552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D2FC8D-0552-83AD-8934-FE9B3182A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HSI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05B7E-4EA4-AB91-5CFF-D51B739DB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All the points contained in the plane segment defined by the the intensity axis and the boundaries of the cube have the same hue.</a:t>
            </a:r>
          </a:p>
          <a:p>
            <a:r>
              <a:rPr lang="en-IN" dirty="0"/>
              <a:t>The HSI colour model decouples the intensity component from the colour carrying information in the image.</a:t>
            </a:r>
          </a:p>
          <a:p>
            <a:r>
              <a:rPr lang="en-IN" dirty="0"/>
              <a:t>The HSI colour model is an ideal tool for developing image processing algorithms based on colour descriptions.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2865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E237BD-6BF7-21B4-9D83-5E105150F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35726"/>
            <a:ext cx="7772400" cy="638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558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E638F5-524D-7D1A-0697-BA4072FB1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16" y="1796406"/>
            <a:ext cx="11570367" cy="326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183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3C73B-19A8-81BB-6130-1B632351D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pipelines for Image Recognitions.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B4DEEA-E46A-1DCF-7B37-014FE9A8A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932" y="2381731"/>
            <a:ext cx="10559377" cy="288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497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DD3E0-7E3E-6FB2-6E74-E7F625F41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</a:t>
            </a:r>
            <a:r>
              <a:rPr lang="en-IN" b="1" dirty="0"/>
              <a:t>Eigenfaces for Face Recognition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9079E-FF97-2013-13CD-1ED79FEB7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C3584E-9A52-719B-B384-1682D9C75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130" y="2006416"/>
            <a:ext cx="7772400" cy="319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097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1F6CC5D2-358F-B06F-2397-C8357B831D93}"/>
              </a:ext>
            </a:extLst>
          </p:cNvPr>
          <p:cNvSpPr txBox="1">
            <a:spLocks/>
          </p:cNvSpPr>
          <p:nvPr/>
        </p:nvSpPr>
        <p:spPr>
          <a:xfrm>
            <a:off x="3552400" y="790847"/>
            <a:ext cx="6208712" cy="506412"/>
          </a:xfrm>
          <a:prstGeom prst="rect">
            <a:avLst/>
          </a:prstGeom>
        </p:spPr>
        <p:txBody>
          <a:bodyPr vert="horz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"/>
                <a:ea typeface="+mj-ea"/>
                <a:cs typeface="Arial" panose="020B0604020202020204" pitchFamily="34" charset="0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  <a:defRPr/>
            </a:pPr>
            <a:r>
              <a:rPr lang="en-IN" sz="3200" b="1" spc="-200">
                <a:solidFill>
                  <a:srgbClr val="C050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Traditional</a:t>
            </a:r>
            <a:r>
              <a:rPr lang="en-IN" sz="3200" b="1" spc="-275">
                <a:solidFill>
                  <a:srgbClr val="C050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200" b="1" spc="-165">
                <a:solidFill>
                  <a:srgbClr val="C050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Programming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6CF8D159-B1FD-7775-D236-4D504918FBF6}"/>
              </a:ext>
            </a:extLst>
          </p:cNvPr>
          <p:cNvSpPr txBox="1"/>
          <p:nvPr/>
        </p:nvSpPr>
        <p:spPr>
          <a:xfrm>
            <a:off x="3541287" y="3786459"/>
            <a:ext cx="4052888" cy="504825"/>
          </a:xfrm>
          <a:prstGeom prst="rect">
            <a:avLst/>
          </a:prstGeom>
        </p:spPr>
        <p:txBody>
          <a:bodyPr lIns="0" tIns="12700" rIns="0" bIns="0">
            <a:spAutoFit/>
          </a:bodyPr>
          <a:lstStyle/>
          <a:p>
            <a:pPr marL="12700" eaLnBrk="1" fontAlgn="auto" hangingPunct="1">
              <a:spcBef>
                <a:spcPts val="100"/>
              </a:spcBef>
              <a:spcAft>
                <a:spcPts val="0"/>
              </a:spcAft>
              <a:defRPr/>
            </a:pPr>
            <a:r>
              <a:rPr lang="en-IN" sz="3200" b="1" spc="-114" dirty="0">
                <a:solidFill>
                  <a:srgbClr val="C050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</a:t>
            </a:r>
            <a:r>
              <a:rPr lang="en-IN" sz="3200" b="1" spc="-295" dirty="0">
                <a:solidFill>
                  <a:srgbClr val="C050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200" b="1" spc="-204" dirty="0">
                <a:solidFill>
                  <a:srgbClr val="C050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252FD481-BEFF-2B70-AC64-3F3C868F13D1}"/>
              </a:ext>
            </a:extLst>
          </p:cNvPr>
          <p:cNvSpPr txBox="1"/>
          <p:nvPr/>
        </p:nvSpPr>
        <p:spPr>
          <a:xfrm>
            <a:off x="4144537" y="1678259"/>
            <a:ext cx="2667000" cy="15240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3175" rIns="0" bIns="0">
            <a:spAutoFit/>
          </a:bodyPr>
          <a:lstStyle/>
          <a:p>
            <a:pPr eaLnBrk="1" fontAlgn="auto" hangingPunct="1">
              <a:spcBef>
                <a:spcPts val="25"/>
              </a:spcBef>
              <a:spcAft>
                <a:spcPts val="0"/>
              </a:spcAft>
              <a:defRPr/>
            </a:pPr>
            <a:endParaRPr sz="3350" dirty="0">
              <a:latin typeface="Times New Roman"/>
              <a:cs typeface="Times New Roman"/>
            </a:endParaRPr>
          </a:p>
          <a:p>
            <a:pPr marL="50228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sz="3200" spc="-125" dirty="0">
                <a:latin typeface="Trebuchet MS"/>
                <a:cs typeface="Trebuchet MS"/>
              </a:rPr>
              <a:t>Computer</a:t>
            </a:r>
            <a:endParaRPr sz="3200" dirty="0">
              <a:latin typeface="Trebuchet MS"/>
              <a:cs typeface="Trebuchet MS"/>
            </a:endParaRPr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85F26531-2E3E-B97F-4AA0-888D33EB16C5}"/>
              </a:ext>
            </a:extLst>
          </p:cNvPr>
          <p:cNvSpPr>
            <a:spLocks/>
          </p:cNvSpPr>
          <p:nvPr/>
        </p:nvSpPr>
        <p:spPr bwMode="auto">
          <a:xfrm>
            <a:off x="3230137" y="2071959"/>
            <a:ext cx="914400" cy="127000"/>
          </a:xfrm>
          <a:custGeom>
            <a:avLst/>
            <a:gdLst>
              <a:gd name="T0" fmla="*/ 787400 w 914400"/>
              <a:gd name="T1" fmla="*/ 0 h 127000"/>
              <a:gd name="T2" fmla="*/ 787400 w 914400"/>
              <a:gd name="T3" fmla="*/ 50800 h 127000"/>
              <a:gd name="T4" fmla="*/ 0 w 914400"/>
              <a:gd name="T5" fmla="*/ 50800 h 127000"/>
              <a:gd name="T6" fmla="*/ 0 w 914400"/>
              <a:gd name="T7" fmla="*/ 76200 h 127000"/>
              <a:gd name="T8" fmla="*/ 787400 w 914400"/>
              <a:gd name="T9" fmla="*/ 76200 h 127000"/>
              <a:gd name="T10" fmla="*/ 787400 w 914400"/>
              <a:gd name="T11" fmla="*/ 127000 h 127000"/>
              <a:gd name="T12" fmla="*/ 914400 w 914400"/>
              <a:gd name="T13" fmla="*/ 63500 h 127000"/>
              <a:gd name="T14" fmla="*/ 787400 w 914400"/>
              <a:gd name="T15" fmla="*/ 0 h 1270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14400" h="127000">
                <a:moveTo>
                  <a:pt x="787400" y="0"/>
                </a:moveTo>
                <a:lnTo>
                  <a:pt x="787400" y="50800"/>
                </a:lnTo>
                <a:lnTo>
                  <a:pt x="0" y="50800"/>
                </a:lnTo>
                <a:lnTo>
                  <a:pt x="0" y="76200"/>
                </a:lnTo>
                <a:lnTo>
                  <a:pt x="787400" y="76200"/>
                </a:lnTo>
                <a:lnTo>
                  <a:pt x="787400" y="127000"/>
                </a:lnTo>
                <a:lnTo>
                  <a:pt x="914400" y="63500"/>
                </a:lnTo>
                <a:lnTo>
                  <a:pt x="7874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CF764BDF-F07B-1E8E-8DDA-448052363CFA}"/>
              </a:ext>
            </a:extLst>
          </p:cNvPr>
          <p:cNvSpPr>
            <a:spLocks/>
          </p:cNvSpPr>
          <p:nvPr/>
        </p:nvSpPr>
        <p:spPr bwMode="auto">
          <a:xfrm>
            <a:off x="3230137" y="2757759"/>
            <a:ext cx="914400" cy="127000"/>
          </a:xfrm>
          <a:custGeom>
            <a:avLst/>
            <a:gdLst>
              <a:gd name="T0" fmla="*/ 787400 w 914400"/>
              <a:gd name="T1" fmla="*/ 0 h 127000"/>
              <a:gd name="T2" fmla="*/ 787400 w 914400"/>
              <a:gd name="T3" fmla="*/ 50800 h 127000"/>
              <a:gd name="T4" fmla="*/ 0 w 914400"/>
              <a:gd name="T5" fmla="*/ 50800 h 127000"/>
              <a:gd name="T6" fmla="*/ 0 w 914400"/>
              <a:gd name="T7" fmla="*/ 76200 h 127000"/>
              <a:gd name="T8" fmla="*/ 787400 w 914400"/>
              <a:gd name="T9" fmla="*/ 76200 h 127000"/>
              <a:gd name="T10" fmla="*/ 787400 w 914400"/>
              <a:gd name="T11" fmla="*/ 127000 h 127000"/>
              <a:gd name="T12" fmla="*/ 914400 w 914400"/>
              <a:gd name="T13" fmla="*/ 63500 h 127000"/>
              <a:gd name="T14" fmla="*/ 787400 w 914400"/>
              <a:gd name="T15" fmla="*/ 0 h 1270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14400" h="127000">
                <a:moveTo>
                  <a:pt x="787400" y="0"/>
                </a:moveTo>
                <a:lnTo>
                  <a:pt x="787400" y="50800"/>
                </a:lnTo>
                <a:lnTo>
                  <a:pt x="0" y="50800"/>
                </a:lnTo>
                <a:lnTo>
                  <a:pt x="0" y="76200"/>
                </a:lnTo>
                <a:lnTo>
                  <a:pt x="787400" y="76200"/>
                </a:lnTo>
                <a:lnTo>
                  <a:pt x="787400" y="127000"/>
                </a:lnTo>
                <a:lnTo>
                  <a:pt x="914400" y="63500"/>
                </a:lnTo>
                <a:lnTo>
                  <a:pt x="7874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2AE5C49E-434E-0AED-695A-77E655DE07BA}"/>
              </a:ext>
            </a:extLst>
          </p:cNvPr>
          <p:cNvSpPr>
            <a:spLocks/>
          </p:cNvSpPr>
          <p:nvPr/>
        </p:nvSpPr>
        <p:spPr bwMode="auto">
          <a:xfrm>
            <a:off x="6811537" y="2300559"/>
            <a:ext cx="762000" cy="127000"/>
          </a:xfrm>
          <a:custGeom>
            <a:avLst/>
            <a:gdLst>
              <a:gd name="T0" fmla="*/ 635000 w 762000"/>
              <a:gd name="T1" fmla="*/ 0 h 127000"/>
              <a:gd name="T2" fmla="*/ 635000 w 762000"/>
              <a:gd name="T3" fmla="*/ 50800 h 127000"/>
              <a:gd name="T4" fmla="*/ 0 w 762000"/>
              <a:gd name="T5" fmla="*/ 50800 h 127000"/>
              <a:gd name="T6" fmla="*/ 0 w 762000"/>
              <a:gd name="T7" fmla="*/ 76200 h 127000"/>
              <a:gd name="T8" fmla="*/ 635000 w 762000"/>
              <a:gd name="T9" fmla="*/ 76200 h 127000"/>
              <a:gd name="T10" fmla="*/ 635000 w 762000"/>
              <a:gd name="T11" fmla="*/ 127000 h 127000"/>
              <a:gd name="T12" fmla="*/ 762000 w 762000"/>
              <a:gd name="T13" fmla="*/ 63500 h 127000"/>
              <a:gd name="T14" fmla="*/ 635000 w 762000"/>
              <a:gd name="T15" fmla="*/ 0 h 1270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62000" h="127000">
                <a:moveTo>
                  <a:pt x="635000" y="0"/>
                </a:moveTo>
                <a:lnTo>
                  <a:pt x="635000" y="50800"/>
                </a:lnTo>
                <a:lnTo>
                  <a:pt x="0" y="50800"/>
                </a:lnTo>
                <a:lnTo>
                  <a:pt x="0" y="76200"/>
                </a:lnTo>
                <a:lnTo>
                  <a:pt x="635000" y="76200"/>
                </a:lnTo>
                <a:lnTo>
                  <a:pt x="635000" y="127000"/>
                </a:lnTo>
                <a:lnTo>
                  <a:pt x="762000" y="63500"/>
                </a:lnTo>
                <a:lnTo>
                  <a:pt x="6350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" name="object 8">
            <a:extLst>
              <a:ext uri="{FF2B5EF4-FFF2-40B4-BE49-F238E27FC236}">
                <a16:creationId xmlns:a16="http://schemas.microsoft.com/office/drawing/2014/main" id="{A469C193-689A-8EA2-1395-D01B9ADAFD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5587" y="1595709"/>
            <a:ext cx="1905000" cy="1287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2065" rIns="0" bIns="0">
            <a:spAutoFit/>
          </a:bodyPr>
          <a:lstStyle>
            <a:lvl1pPr marL="12700" indent="669925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37000"/>
              </a:lnSpc>
              <a:spcBef>
                <a:spcPts val="100"/>
              </a:spcBef>
              <a:buFontTx/>
              <a:buNone/>
            </a:pPr>
            <a:r>
              <a:rPr lang="en-US" altLang="en-US" sz="3200"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Data  Program</a:t>
            </a:r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id="{A7A222F0-7B40-E55C-B43F-9D6C15B83C5E}"/>
              </a:ext>
            </a:extLst>
          </p:cNvPr>
          <p:cNvSpPr txBox="1"/>
          <p:nvPr/>
        </p:nvSpPr>
        <p:spPr>
          <a:xfrm>
            <a:off x="7652912" y="2067197"/>
            <a:ext cx="1211263" cy="512762"/>
          </a:xfrm>
          <a:prstGeom prst="rect">
            <a:avLst/>
          </a:prstGeom>
        </p:spPr>
        <p:txBody>
          <a:bodyPr lIns="0" tIns="12700" rIns="0" bIns="0">
            <a:spAutoFit/>
          </a:bodyPr>
          <a:lstStyle/>
          <a:p>
            <a:pPr marL="12700" eaLnBrk="1" fontAlgn="auto" hangingPunct="1">
              <a:spcBef>
                <a:spcPts val="100"/>
              </a:spcBef>
              <a:spcAft>
                <a:spcPts val="0"/>
              </a:spcAft>
              <a:defRPr/>
            </a:pPr>
            <a:r>
              <a:rPr sz="3200" spc="-110" dirty="0">
                <a:latin typeface="Trebuchet MS"/>
                <a:cs typeface="Trebuchet MS"/>
              </a:rPr>
              <a:t>Ou</a:t>
            </a:r>
            <a:r>
              <a:rPr sz="3200" spc="-75" dirty="0">
                <a:latin typeface="Trebuchet MS"/>
                <a:cs typeface="Trebuchet MS"/>
              </a:rPr>
              <a:t>t</a:t>
            </a:r>
            <a:r>
              <a:rPr sz="3200" spc="-120" dirty="0">
                <a:latin typeface="Trebuchet MS"/>
                <a:cs typeface="Trebuchet MS"/>
              </a:rPr>
              <a:t>put</a:t>
            </a:r>
            <a:endParaRPr sz="3200">
              <a:latin typeface="Trebuchet MS"/>
              <a:cs typeface="Trebuchet MS"/>
            </a:endParaRPr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C6FE0B8A-53AA-7EDD-6C8B-1966DABBB12B}"/>
              </a:ext>
            </a:extLst>
          </p:cNvPr>
          <p:cNvSpPr txBox="1"/>
          <p:nvPr/>
        </p:nvSpPr>
        <p:spPr>
          <a:xfrm>
            <a:off x="4220737" y="4497659"/>
            <a:ext cx="2667000" cy="1524000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3175" rIns="0" bIns="0">
            <a:spAutoFit/>
          </a:bodyPr>
          <a:lstStyle/>
          <a:p>
            <a:pPr eaLnBrk="1" fontAlgn="auto" hangingPunct="1">
              <a:spcBef>
                <a:spcPts val="25"/>
              </a:spcBef>
              <a:spcAft>
                <a:spcPts val="0"/>
              </a:spcAft>
              <a:defRPr/>
            </a:pPr>
            <a:endParaRPr sz="3350" dirty="0">
              <a:latin typeface="Times New Roman"/>
              <a:cs typeface="Times New Roman"/>
            </a:endParaRPr>
          </a:p>
          <a:p>
            <a:pPr marL="50228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sz="3200" spc="-125" dirty="0">
                <a:latin typeface="Trebuchet MS"/>
                <a:cs typeface="Trebuchet MS"/>
              </a:rPr>
              <a:t>Computer</a:t>
            </a:r>
            <a:endParaRPr sz="3200" dirty="0">
              <a:latin typeface="Trebuchet MS"/>
              <a:cs typeface="Trebuchet MS"/>
            </a:endParaRPr>
          </a:p>
        </p:txBody>
      </p:sp>
      <p:sp>
        <p:nvSpPr>
          <p:cNvPr id="13" name="object 11">
            <a:extLst>
              <a:ext uri="{FF2B5EF4-FFF2-40B4-BE49-F238E27FC236}">
                <a16:creationId xmlns:a16="http://schemas.microsoft.com/office/drawing/2014/main" id="{E980A396-DF4B-490B-6029-2E69788A5F05}"/>
              </a:ext>
            </a:extLst>
          </p:cNvPr>
          <p:cNvSpPr>
            <a:spLocks/>
          </p:cNvSpPr>
          <p:nvPr/>
        </p:nvSpPr>
        <p:spPr bwMode="auto">
          <a:xfrm>
            <a:off x="3306337" y="4891359"/>
            <a:ext cx="914400" cy="127000"/>
          </a:xfrm>
          <a:custGeom>
            <a:avLst/>
            <a:gdLst>
              <a:gd name="T0" fmla="*/ 787400 w 914400"/>
              <a:gd name="T1" fmla="*/ 0 h 127000"/>
              <a:gd name="T2" fmla="*/ 787400 w 914400"/>
              <a:gd name="T3" fmla="*/ 50800 h 127000"/>
              <a:gd name="T4" fmla="*/ 0 w 914400"/>
              <a:gd name="T5" fmla="*/ 50800 h 127000"/>
              <a:gd name="T6" fmla="*/ 0 w 914400"/>
              <a:gd name="T7" fmla="*/ 76200 h 127000"/>
              <a:gd name="T8" fmla="*/ 787400 w 914400"/>
              <a:gd name="T9" fmla="*/ 76200 h 127000"/>
              <a:gd name="T10" fmla="*/ 787400 w 914400"/>
              <a:gd name="T11" fmla="*/ 127000 h 127000"/>
              <a:gd name="T12" fmla="*/ 914400 w 914400"/>
              <a:gd name="T13" fmla="*/ 63500 h 127000"/>
              <a:gd name="T14" fmla="*/ 787400 w 914400"/>
              <a:gd name="T15" fmla="*/ 0 h 1270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14400" h="127000">
                <a:moveTo>
                  <a:pt x="787400" y="0"/>
                </a:moveTo>
                <a:lnTo>
                  <a:pt x="787400" y="50800"/>
                </a:lnTo>
                <a:lnTo>
                  <a:pt x="0" y="50800"/>
                </a:lnTo>
                <a:lnTo>
                  <a:pt x="0" y="76200"/>
                </a:lnTo>
                <a:lnTo>
                  <a:pt x="787400" y="76200"/>
                </a:lnTo>
                <a:lnTo>
                  <a:pt x="787400" y="127000"/>
                </a:lnTo>
                <a:lnTo>
                  <a:pt x="914400" y="63500"/>
                </a:lnTo>
                <a:lnTo>
                  <a:pt x="7874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" name="object 12">
            <a:extLst>
              <a:ext uri="{FF2B5EF4-FFF2-40B4-BE49-F238E27FC236}">
                <a16:creationId xmlns:a16="http://schemas.microsoft.com/office/drawing/2014/main" id="{C5004A5B-2DCD-DDB8-FE7D-57751FB95983}"/>
              </a:ext>
            </a:extLst>
          </p:cNvPr>
          <p:cNvSpPr>
            <a:spLocks/>
          </p:cNvSpPr>
          <p:nvPr/>
        </p:nvSpPr>
        <p:spPr bwMode="auto">
          <a:xfrm>
            <a:off x="3306337" y="5577159"/>
            <a:ext cx="914400" cy="127000"/>
          </a:xfrm>
          <a:custGeom>
            <a:avLst/>
            <a:gdLst>
              <a:gd name="T0" fmla="*/ 787400 w 914400"/>
              <a:gd name="T1" fmla="*/ 0 h 127000"/>
              <a:gd name="T2" fmla="*/ 787400 w 914400"/>
              <a:gd name="T3" fmla="*/ 50800 h 127000"/>
              <a:gd name="T4" fmla="*/ 0 w 914400"/>
              <a:gd name="T5" fmla="*/ 50800 h 127000"/>
              <a:gd name="T6" fmla="*/ 0 w 914400"/>
              <a:gd name="T7" fmla="*/ 76200 h 127000"/>
              <a:gd name="T8" fmla="*/ 787400 w 914400"/>
              <a:gd name="T9" fmla="*/ 76200 h 127000"/>
              <a:gd name="T10" fmla="*/ 787400 w 914400"/>
              <a:gd name="T11" fmla="*/ 127001 h 127000"/>
              <a:gd name="T12" fmla="*/ 914400 w 914400"/>
              <a:gd name="T13" fmla="*/ 63500 h 127000"/>
              <a:gd name="T14" fmla="*/ 787400 w 914400"/>
              <a:gd name="T15" fmla="*/ 0 h 1270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14400" h="127000">
                <a:moveTo>
                  <a:pt x="787400" y="0"/>
                </a:moveTo>
                <a:lnTo>
                  <a:pt x="787400" y="50800"/>
                </a:lnTo>
                <a:lnTo>
                  <a:pt x="0" y="50800"/>
                </a:lnTo>
                <a:lnTo>
                  <a:pt x="0" y="76200"/>
                </a:lnTo>
                <a:lnTo>
                  <a:pt x="787400" y="76200"/>
                </a:lnTo>
                <a:lnTo>
                  <a:pt x="787400" y="127001"/>
                </a:lnTo>
                <a:lnTo>
                  <a:pt x="914400" y="63500"/>
                </a:lnTo>
                <a:lnTo>
                  <a:pt x="7874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" name="object 13">
            <a:extLst>
              <a:ext uri="{FF2B5EF4-FFF2-40B4-BE49-F238E27FC236}">
                <a16:creationId xmlns:a16="http://schemas.microsoft.com/office/drawing/2014/main" id="{30D47C2B-E71C-FC8F-4DAC-27B2F6CE183E}"/>
              </a:ext>
            </a:extLst>
          </p:cNvPr>
          <p:cNvSpPr>
            <a:spLocks/>
          </p:cNvSpPr>
          <p:nvPr/>
        </p:nvSpPr>
        <p:spPr bwMode="auto">
          <a:xfrm>
            <a:off x="6887737" y="5119959"/>
            <a:ext cx="762000" cy="127000"/>
          </a:xfrm>
          <a:custGeom>
            <a:avLst/>
            <a:gdLst>
              <a:gd name="T0" fmla="*/ 635000 w 762000"/>
              <a:gd name="T1" fmla="*/ 0 h 127000"/>
              <a:gd name="T2" fmla="*/ 635000 w 762000"/>
              <a:gd name="T3" fmla="*/ 50800 h 127000"/>
              <a:gd name="T4" fmla="*/ 0 w 762000"/>
              <a:gd name="T5" fmla="*/ 50800 h 127000"/>
              <a:gd name="T6" fmla="*/ 0 w 762000"/>
              <a:gd name="T7" fmla="*/ 76200 h 127000"/>
              <a:gd name="T8" fmla="*/ 635000 w 762000"/>
              <a:gd name="T9" fmla="*/ 76200 h 127000"/>
              <a:gd name="T10" fmla="*/ 635000 w 762000"/>
              <a:gd name="T11" fmla="*/ 127000 h 127000"/>
              <a:gd name="T12" fmla="*/ 762000 w 762000"/>
              <a:gd name="T13" fmla="*/ 63500 h 127000"/>
              <a:gd name="T14" fmla="*/ 635000 w 762000"/>
              <a:gd name="T15" fmla="*/ 0 h 1270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62000" h="127000">
                <a:moveTo>
                  <a:pt x="635000" y="0"/>
                </a:moveTo>
                <a:lnTo>
                  <a:pt x="635000" y="50800"/>
                </a:lnTo>
                <a:lnTo>
                  <a:pt x="0" y="50800"/>
                </a:lnTo>
                <a:lnTo>
                  <a:pt x="0" y="76200"/>
                </a:lnTo>
                <a:lnTo>
                  <a:pt x="635000" y="76200"/>
                </a:lnTo>
                <a:lnTo>
                  <a:pt x="635000" y="127000"/>
                </a:lnTo>
                <a:lnTo>
                  <a:pt x="762000" y="63500"/>
                </a:lnTo>
                <a:lnTo>
                  <a:pt x="6350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6" name="object 14">
            <a:extLst>
              <a:ext uri="{FF2B5EF4-FFF2-40B4-BE49-F238E27FC236}">
                <a16:creationId xmlns:a16="http://schemas.microsoft.com/office/drawing/2014/main" id="{F88A28F0-4039-A49D-4622-B13DBE488B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4175" y="4338909"/>
            <a:ext cx="1905000" cy="142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2700" rIns="0" bIns="0">
            <a:spAutoFit/>
          </a:bodyPr>
          <a:lstStyle>
            <a:lvl1pPr marL="12700" indent="365125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3000"/>
              </a:lnSpc>
              <a:spcBef>
                <a:spcPts val="100"/>
              </a:spcBef>
              <a:buFontTx/>
              <a:buNone/>
            </a:pPr>
            <a:r>
              <a:rPr lang="en-US" altLang="en-US" sz="3200">
                <a:latin typeface="Trebuchet MS" panose="020B0703020202090204" pitchFamily="34" charset="0"/>
                <a:ea typeface="Trebuchet MS" panose="020B0703020202090204" pitchFamily="34" charset="0"/>
                <a:cs typeface="Trebuchet MS" panose="020B0703020202090204" pitchFamily="34" charset="0"/>
              </a:rPr>
              <a:t>Data  Output</a:t>
            </a:r>
          </a:p>
        </p:txBody>
      </p:sp>
      <p:sp>
        <p:nvSpPr>
          <p:cNvPr id="17" name="object 15">
            <a:extLst>
              <a:ext uri="{FF2B5EF4-FFF2-40B4-BE49-F238E27FC236}">
                <a16:creationId xmlns:a16="http://schemas.microsoft.com/office/drawing/2014/main" id="{67634F1A-3FF1-0914-71A4-38550075AA50}"/>
              </a:ext>
            </a:extLst>
          </p:cNvPr>
          <p:cNvSpPr txBox="1"/>
          <p:nvPr/>
        </p:nvSpPr>
        <p:spPr>
          <a:xfrm>
            <a:off x="7729112" y="4886597"/>
            <a:ext cx="1428750" cy="512762"/>
          </a:xfrm>
          <a:prstGeom prst="rect">
            <a:avLst/>
          </a:prstGeom>
        </p:spPr>
        <p:txBody>
          <a:bodyPr lIns="0" tIns="12700" rIns="0" bIns="0">
            <a:spAutoFit/>
          </a:bodyPr>
          <a:lstStyle/>
          <a:p>
            <a:pPr marL="12700" eaLnBrk="1" fontAlgn="auto" hangingPunct="1">
              <a:spcBef>
                <a:spcPts val="100"/>
              </a:spcBef>
              <a:spcAft>
                <a:spcPts val="0"/>
              </a:spcAft>
              <a:defRPr/>
            </a:pPr>
            <a:r>
              <a:rPr sz="3200" spc="-160" dirty="0">
                <a:latin typeface="Trebuchet MS"/>
                <a:cs typeface="Trebuchet MS"/>
              </a:rPr>
              <a:t>P</a:t>
            </a:r>
            <a:r>
              <a:rPr sz="3200" spc="-165" dirty="0">
                <a:latin typeface="Trebuchet MS"/>
                <a:cs typeface="Trebuchet MS"/>
              </a:rPr>
              <a:t>r</a:t>
            </a:r>
            <a:r>
              <a:rPr sz="3200" spc="-30" dirty="0">
                <a:latin typeface="Trebuchet MS"/>
                <a:cs typeface="Trebuchet MS"/>
              </a:rPr>
              <a:t>o</a:t>
            </a:r>
            <a:r>
              <a:rPr sz="3200" spc="-95" dirty="0">
                <a:latin typeface="Trebuchet MS"/>
                <a:cs typeface="Trebuchet MS"/>
              </a:rPr>
              <a:t>g</a:t>
            </a:r>
            <a:r>
              <a:rPr sz="3200" spc="-200" dirty="0">
                <a:latin typeface="Trebuchet MS"/>
                <a:cs typeface="Trebuchet MS"/>
              </a:rPr>
              <a:t>r</a:t>
            </a:r>
            <a:r>
              <a:rPr sz="3200" spc="-145" dirty="0">
                <a:latin typeface="Trebuchet MS"/>
                <a:cs typeface="Trebuchet MS"/>
              </a:rPr>
              <a:t>a</a:t>
            </a:r>
            <a:r>
              <a:rPr sz="3200" spc="-100" dirty="0">
                <a:latin typeface="Trebuchet MS"/>
                <a:cs typeface="Trebuchet MS"/>
              </a:rPr>
              <a:t>m</a:t>
            </a:r>
            <a:endParaRPr sz="320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6658298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ABAE8B-322D-51C7-668D-52DC831D0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94E9D73-D004-7BE4-3C50-4A375E559E6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49536" y="1825625"/>
            <a:ext cx="3358927" cy="435133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762F174-983E-74A6-BACD-2C3F3802B3D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dirty="0"/>
              <a:t>Compute the average face by taking the mean of all face images.</a:t>
            </a:r>
          </a:p>
          <a:p>
            <a:r>
              <a:rPr lang="en-IN" dirty="0"/>
              <a:t>Subtract the mean face from each image to get the </a:t>
            </a:r>
            <a:r>
              <a:rPr lang="en-IN" dirty="0" err="1"/>
              <a:t>centered</a:t>
            </a:r>
            <a:r>
              <a:rPr lang="en-IN" dirty="0"/>
              <a:t> data matrix.</a:t>
            </a:r>
          </a:p>
        </p:txBody>
      </p:sp>
    </p:spTree>
    <p:extLst>
      <p:ext uri="{BB962C8B-B14F-4D97-AF65-F5344CB8AC3E}">
        <p14:creationId xmlns:p14="http://schemas.microsoft.com/office/powerpoint/2010/main" val="13763795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C2F273-17BB-2849-3048-BB1122062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C1B971-4BCF-F88D-77FE-E9F613768D0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dirty="0"/>
              <a:t>Compute the Covariance Matrix and Eigenvectors</a:t>
            </a:r>
          </a:p>
          <a:p>
            <a:r>
              <a:rPr lang="en-IN" dirty="0"/>
              <a:t>Compute the eigenvalues and eigenvectors of this covariance matrix.</a:t>
            </a:r>
          </a:p>
          <a:p>
            <a:r>
              <a:rPr lang="en-IN" dirty="0"/>
              <a:t>The eigenvectors (also called Eigenfaces) capture the main variations in the dataset.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E5ECA3B-8CC9-6D71-E2FA-4106C17E7E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05539" y="1825625"/>
            <a:ext cx="4514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3176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3EBAA6-14CD-B0F4-B833-7C3CD0742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6" y="738416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IN" sz="3000">
                <a:solidFill>
                  <a:schemeClr val="bg1"/>
                </a:solidFill>
              </a:rPr>
              <a:t>Each face can be represented as a weighted sum of eigenfaces.</a:t>
            </a:r>
            <a:endParaRPr lang="en-US" sz="300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F458EC-74EB-FABA-603E-B91F169C3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068" y="1675227"/>
            <a:ext cx="9449889" cy="43941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3F0BCE-D60D-5A6F-0278-6668A03F59E6}"/>
              </a:ext>
            </a:extLst>
          </p:cNvPr>
          <p:cNvSpPr txBox="1"/>
          <p:nvPr/>
        </p:nvSpPr>
        <p:spPr>
          <a:xfrm>
            <a:off x="979116" y="6261401"/>
            <a:ext cx="10233763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buNone/>
            </a:pPr>
            <a:r>
              <a:rPr lang="en-IN" sz="2000" dirty="0">
                <a:solidFill>
                  <a:srgbClr val="FFFFFF"/>
                </a:solidFill>
                <a:effectLst/>
                <a:latin typeface="Helvetica Neue" panose="02000503000000020004" pitchFamily="2" charset="0"/>
              </a:rPr>
              <a:t>Instead of storing 10,000 pixel values per image, we store just a few PCA coefficients.</a:t>
            </a:r>
          </a:p>
        </p:txBody>
      </p:sp>
    </p:spTree>
    <p:extLst>
      <p:ext uri="{BB962C8B-B14F-4D97-AF65-F5344CB8AC3E}">
        <p14:creationId xmlns:p14="http://schemas.microsoft.com/office/powerpoint/2010/main" val="20373683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868A48-2AC8-78B6-02D9-29742172D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Face Recognition Using PCA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96D1A4-22C8-5204-525D-0534D3747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recognize a face, project a new input face onto the eigenface space.</a:t>
            </a:r>
          </a:p>
          <a:p>
            <a:r>
              <a:rPr lang="en-IN" dirty="0"/>
              <a:t>Compare the PCA representation with stored representations using distance metrics (e.g., Euclidean distance).</a:t>
            </a:r>
          </a:p>
          <a:p>
            <a:r>
              <a:rPr lang="en-IN" dirty="0"/>
              <a:t>The closest match identifies the person.</a:t>
            </a:r>
          </a:p>
        </p:txBody>
      </p:sp>
    </p:spTree>
    <p:extLst>
      <p:ext uri="{BB962C8B-B14F-4D97-AF65-F5344CB8AC3E}">
        <p14:creationId xmlns:p14="http://schemas.microsoft.com/office/powerpoint/2010/main" val="22099506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710B77-337E-A37F-1813-6E8E55560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23BC8F-8EFC-D63E-257B-210F4F532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b="1" dirty="0"/>
              <a:t>Advantages:</a:t>
            </a:r>
            <a:endParaRPr lang="en-IN" dirty="0"/>
          </a:p>
          <a:p>
            <a:r>
              <a:rPr lang="en-IN" dirty="0"/>
              <a:t>Easy to implement and computationally less expensive.</a:t>
            </a:r>
          </a:p>
          <a:p>
            <a:r>
              <a:rPr lang="en-IN" dirty="0"/>
              <a:t>No knowledge (such as facial feature) of the image required (except id).</a:t>
            </a:r>
          </a:p>
          <a:p>
            <a:pPr marL="0" indent="0">
              <a:buNone/>
            </a:pPr>
            <a:r>
              <a:rPr lang="en-IN" b="1" dirty="0"/>
              <a:t>Limitations :</a:t>
            </a:r>
            <a:endParaRPr lang="en-IN" dirty="0"/>
          </a:p>
          <a:p>
            <a:r>
              <a:rPr lang="en-IN" dirty="0"/>
              <a:t>Proper </a:t>
            </a:r>
            <a:r>
              <a:rPr lang="en-IN" dirty="0" err="1"/>
              <a:t>centered</a:t>
            </a:r>
            <a:r>
              <a:rPr lang="en-IN" dirty="0"/>
              <a:t> face is required for training/testing.</a:t>
            </a:r>
          </a:p>
          <a:p>
            <a:r>
              <a:rPr lang="en-IN" dirty="0"/>
              <a:t>The algorithm is sensitive to </a:t>
            </a:r>
            <a:r>
              <a:rPr lang="en-IN" dirty="0" err="1"/>
              <a:t>lightining</a:t>
            </a:r>
            <a:r>
              <a:rPr lang="en-IN" dirty="0"/>
              <a:t>, shadows and also scale of face in the image .</a:t>
            </a:r>
          </a:p>
          <a:p>
            <a:r>
              <a:rPr lang="en-IN" dirty="0"/>
              <a:t>Front view of the face is required for this algorithm to work properly.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136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798BBE-BADD-4054-80D5-DA5E31A63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 is just a giant optimization problem!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751332-01F0-2BC2-30E0-6BF4B15AE1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978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FEB50-1D06-06F9-4533-225301922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/>
              <a:t>Optimization: How ML Learns Efficiently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FF9A817-2A8D-D89C-09F5-D84B80DE94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4799" y="2224681"/>
            <a:ext cx="5817756" cy="36190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D82A66-25DB-C5FE-284F-D0770C071303}"/>
              </a:ext>
            </a:extLst>
          </p:cNvPr>
          <p:cNvSpPr txBox="1"/>
          <p:nvPr/>
        </p:nvSpPr>
        <p:spPr>
          <a:xfrm>
            <a:off x="246530" y="1058260"/>
            <a:ext cx="6098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How Gradient Descent minimizes loss?</a:t>
            </a:r>
            <a:endParaRPr lang="en-IN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5446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E35A0-26DC-D0A3-ACA1-9523D5772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FEE98-EEDE-6AD3-CBD2-79EE40C27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305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24041-EF11-6E40-0794-95024391A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DC819-8002-2AFB-3DA9-82A304592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endParaRPr lang="en-US" altLang="en-US" dirty="0"/>
          </a:p>
          <a:p>
            <a:r>
              <a:rPr lang="en-US" altLang="en-US" dirty="0"/>
              <a:t>R. Duda, P. Hart &amp; D. Stork, </a:t>
            </a:r>
            <a:r>
              <a:rPr lang="en-US" altLang="en-US" b="1" i="1" dirty="0"/>
              <a:t>Pattern Classification</a:t>
            </a:r>
            <a:r>
              <a:rPr lang="en-US" altLang="en-US" dirty="0"/>
              <a:t> (2</a:t>
            </a:r>
            <a:r>
              <a:rPr lang="en-US" altLang="en-US" baseline="30000" dirty="0"/>
              <a:t>nd</a:t>
            </a:r>
            <a:r>
              <a:rPr lang="en-US" altLang="en-US" dirty="0"/>
              <a:t> ed.), Wiley  (Required)</a:t>
            </a:r>
          </a:p>
          <a:p>
            <a:r>
              <a:rPr lang="en-US" altLang="en-US" dirty="0"/>
              <a:t>T. Mitchell, </a:t>
            </a:r>
            <a:r>
              <a:rPr lang="en-US" altLang="en-US" b="1" i="1" dirty="0"/>
              <a:t>Machine Learning</a:t>
            </a:r>
            <a:r>
              <a:rPr lang="en-US" altLang="en-US" i="1" dirty="0"/>
              <a:t>,</a:t>
            </a:r>
            <a:br>
              <a:rPr lang="en-US" altLang="en-US" b="1" i="1" dirty="0"/>
            </a:br>
            <a:r>
              <a:rPr lang="en-US" altLang="en-US" dirty="0"/>
              <a:t>McGraw-Hill  (Recommended)</a:t>
            </a:r>
          </a:p>
          <a:p>
            <a:r>
              <a:rPr lang="en-US" altLang="en-US" dirty="0"/>
              <a:t>Papers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913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21CAC5-9E69-4FE6-07E4-79CA14429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spc="-60" dirty="0"/>
              <a:t>When</a:t>
            </a:r>
            <a:r>
              <a:rPr lang="en-IN" b="1" spc="-320" dirty="0"/>
              <a:t> </a:t>
            </a:r>
            <a:r>
              <a:rPr lang="en-IN" b="1" spc="-15" dirty="0"/>
              <a:t>Do</a:t>
            </a:r>
            <a:r>
              <a:rPr lang="en-IN" b="1" spc="-315" dirty="0"/>
              <a:t> </a:t>
            </a:r>
            <a:r>
              <a:rPr lang="en-IN" b="1" spc="-95" dirty="0"/>
              <a:t>We</a:t>
            </a:r>
            <a:r>
              <a:rPr lang="en-IN" b="1" spc="-320" dirty="0"/>
              <a:t> </a:t>
            </a:r>
            <a:r>
              <a:rPr lang="en-IN" b="1" spc="-95" dirty="0"/>
              <a:t>Use</a:t>
            </a:r>
            <a:r>
              <a:rPr lang="en-IN" b="1" spc="-320" dirty="0"/>
              <a:t> </a:t>
            </a:r>
            <a:r>
              <a:rPr lang="en-IN" b="1" spc="-75" dirty="0"/>
              <a:t>Machine</a:t>
            </a:r>
            <a:r>
              <a:rPr lang="en-IN" b="1" spc="-325" dirty="0"/>
              <a:t> </a:t>
            </a:r>
            <a:r>
              <a:rPr lang="en-IN" b="1" spc="-114" dirty="0"/>
              <a:t>Learning?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B49ECB-36B6-4BAF-9F95-A52B0322C8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531603" cy="4351338"/>
          </a:xfrm>
        </p:spPr>
        <p:txBody>
          <a:bodyPr/>
          <a:lstStyle/>
          <a:p>
            <a:r>
              <a:rPr lang="en-IN" dirty="0"/>
              <a:t>Automate tasks, </a:t>
            </a:r>
            <a:r>
              <a:rPr lang="en-IN" dirty="0" err="1"/>
              <a:t>analyze</a:t>
            </a:r>
            <a:r>
              <a:rPr lang="en-IN" dirty="0"/>
              <a:t> data, and improve decision-making</a:t>
            </a:r>
          </a:p>
          <a:p>
            <a:r>
              <a:rPr lang="en-IN" dirty="0"/>
              <a:t>Human expertise does not exist (navigating on Mars)</a:t>
            </a:r>
          </a:p>
          <a:p>
            <a:r>
              <a:rPr lang="en-IN" dirty="0"/>
              <a:t>Humans can’t explain their expertise (speech recognition)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EB68D9-63DC-92E3-C20D-220037A0D7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27800" y="2178844"/>
            <a:ext cx="44704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37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0AEAF-8597-1067-C114-D9887FF51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DEFB2-3CC6-8E39-9B60-B7571FA18D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spc="-70" dirty="0">
                <a:latin typeface="Trebuchet MS"/>
                <a:cs typeface="Trebuchet MS"/>
              </a:rPr>
              <a:t>Humans </a:t>
            </a:r>
            <a:r>
              <a:rPr lang="en-IN" spc="-160" dirty="0">
                <a:latin typeface="Trebuchet MS"/>
                <a:cs typeface="Trebuchet MS"/>
              </a:rPr>
              <a:t>can’t </a:t>
            </a:r>
            <a:r>
              <a:rPr lang="en-IN" spc="-125" dirty="0">
                <a:latin typeface="Trebuchet MS"/>
                <a:cs typeface="Trebuchet MS"/>
              </a:rPr>
              <a:t>explain </a:t>
            </a:r>
            <a:r>
              <a:rPr lang="en-IN" spc="-110" dirty="0">
                <a:latin typeface="Trebuchet MS"/>
                <a:cs typeface="Trebuchet MS"/>
              </a:rPr>
              <a:t>their </a:t>
            </a:r>
            <a:r>
              <a:rPr lang="en-IN" spc="-120" dirty="0">
                <a:latin typeface="Trebuchet MS"/>
                <a:cs typeface="Trebuchet MS"/>
              </a:rPr>
              <a:t>expertise </a:t>
            </a:r>
            <a:r>
              <a:rPr lang="en-IN" spc="-105" dirty="0">
                <a:latin typeface="Trebuchet MS"/>
                <a:cs typeface="Trebuchet MS"/>
              </a:rPr>
              <a:t>(speech</a:t>
            </a:r>
            <a:r>
              <a:rPr lang="en-IN" spc="-550" dirty="0">
                <a:latin typeface="Trebuchet MS"/>
                <a:cs typeface="Trebuchet MS"/>
              </a:rPr>
              <a:t> </a:t>
            </a:r>
            <a:r>
              <a:rPr lang="en-IN" spc="-105" dirty="0">
                <a:latin typeface="Trebuchet MS"/>
                <a:cs typeface="Trebuchet MS"/>
              </a:rPr>
              <a:t>recognition)</a:t>
            </a:r>
            <a:endParaRPr lang="en-IN" dirty="0">
              <a:latin typeface="Trebuchet MS"/>
              <a:cs typeface="Trebuchet MS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F32613-81EF-3D0C-0B27-996AA79A1F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89944"/>
            <a:ext cx="51816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63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560E309-99EF-44ED-C26D-810147D6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b="1" dirty="0"/>
              <a:t>A Classic Example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0337CC-8FF8-1A20-9F5B-C4FF1450F813}"/>
              </a:ext>
            </a:extLst>
          </p:cNvPr>
          <p:cNvSpPr txBox="1"/>
          <p:nvPr/>
        </p:nvSpPr>
        <p:spPr>
          <a:xfrm>
            <a:off x="340113" y="1611571"/>
            <a:ext cx="355166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/>
              <a:t>Can you say which one of the these is the number 2?</a:t>
            </a:r>
          </a:p>
          <a:p>
            <a:endParaRPr lang="en-US" altLang="en-US" sz="2400" dirty="0"/>
          </a:p>
          <a:p>
            <a:r>
              <a:rPr lang="en-US" altLang="en-US" sz="2400" dirty="0"/>
              <a:t>It Is Very Hard To Say What Makes a 2.</a:t>
            </a:r>
            <a:endParaRPr lang="en-US" sz="2400" dirty="0"/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42414C96-313E-36C7-F544-7D8EB4C87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1226" y="929481"/>
            <a:ext cx="7104063" cy="4999038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en-US" sz="1800">
              <a:latin typeface="Tw Cen MT" panose="020B0602020104020603" pitchFamily="34" charset="77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B2FCF590-F89D-A2A2-A319-35B3F2BA1505}"/>
              </a:ext>
            </a:extLst>
          </p:cNvPr>
          <p:cNvSpPr>
            <a:spLocks/>
          </p:cNvSpPr>
          <p:nvPr/>
        </p:nvSpPr>
        <p:spPr bwMode="auto">
          <a:xfrm>
            <a:off x="4695090" y="2002616"/>
            <a:ext cx="5219700" cy="827088"/>
          </a:xfrm>
          <a:custGeom>
            <a:avLst/>
            <a:gdLst>
              <a:gd name="T0" fmla="*/ 0 w 5219700"/>
              <a:gd name="T1" fmla="*/ 0 h 827404"/>
              <a:gd name="T2" fmla="*/ 5219702 w 5219700"/>
              <a:gd name="T3" fmla="*/ 0 h 827404"/>
              <a:gd name="T4" fmla="*/ 5219702 w 5219700"/>
              <a:gd name="T5" fmla="*/ 826456 h 827404"/>
              <a:gd name="T6" fmla="*/ 0 w 5219700"/>
              <a:gd name="T7" fmla="*/ 826456 h 827404"/>
              <a:gd name="T8" fmla="*/ 0 w 5219700"/>
              <a:gd name="T9" fmla="*/ 0 h 8274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219700" h="827404">
                <a:moveTo>
                  <a:pt x="0" y="0"/>
                </a:moveTo>
                <a:lnTo>
                  <a:pt x="5219702" y="0"/>
                </a:lnTo>
                <a:lnTo>
                  <a:pt x="5219702" y="827088"/>
                </a:lnTo>
                <a:lnTo>
                  <a:pt x="0" y="827088"/>
                </a:lnTo>
                <a:lnTo>
                  <a:pt x="0" y="0"/>
                </a:lnTo>
                <a:close/>
              </a:path>
            </a:pathLst>
          </a:custGeom>
          <a:noFill/>
          <a:ln w="19050">
            <a:solidFill>
              <a:srgbClr val="00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897499B9-0957-2A3B-4323-4D5539AE770F}"/>
              </a:ext>
            </a:extLst>
          </p:cNvPr>
          <p:cNvSpPr>
            <a:spLocks/>
          </p:cNvSpPr>
          <p:nvPr/>
        </p:nvSpPr>
        <p:spPr bwMode="auto">
          <a:xfrm>
            <a:off x="10633927" y="2002616"/>
            <a:ext cx="720725" cy="827088"/>
          </a:xfrm>
          <a:custGeom>
            <a:avLst/>
            <a:gdLst>
              <a:gd name="T0" fmla="*/ 0 w 720725"/>
              <a:gd name="T1" fmla="*/ 0 h 827404"/>
              <a:gd name="T2" fmla="*/ 720725 w 720725"/>
              <a:gd name="T3" fmla="*/ 0 h 827404"/>
              <a:gd name="T4" fmla="*/ 720725 w 720725"/>
              <a:gd name="T5" fmla="*/ 826456 h 827404"/>
              <a:gd name="T6" fmla="*/ 0 w 720725"/>
              <a:gd name="T7" fmla="*/ 826456 h 827404"/>
              <a:gd name="T8" fmla="*/ 0 w 720725"/>
              <a:gd name="T9" fmla="*/ 0 h 8274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720725" h="827404">
                <a:moveTo>
                  <a:pt x="0" y="0"/>
                </a:moveTo>
                <a:lnTo>
                  <a:pt x="720725" y="0"/>
                </a:lnTo>
                <a:lnTo>
                  <a:pt x="720725" y="827088"/>
                </a:lnTo>
                <a:lnTo>
                  <a:pt x="0" y="827088"/>
                </a:lnTo>
                <a:lnTo>
                  <a:pt x="0" y="0"/>
                </a:lnTo>
                <a:close/>
              </a:path>
            </a:pathLst>
          </a:cu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8A3E9C23-5ACC-378D-D5B1-2558E10BA6F3}"/>
              </a:ext>
            </a:extLst>
          </p:cNvPr>
          <p:cNvSpPr>
            <a:spLocks/>
          </p:cNvSpPr>
          <p:nvPr/>
        </p:nvSpPr>
        <p:spPr bwMode="auto">
          <a:xfrm>
            <a:off x="6242902" y="4199716"/>
            <a:ext cx="1368425" cy="827088"/>
          </a:xfrm>
          <a:custGeom>
            <a:avLst/>
            <a:gdLst>
              <a:gd name="T0" fmla="*/ 0 w 1368425"/>
              <a:gd name="T1" fmla="*/ 0 h 827404"/>
              <a:gd name="T2" fmla="*/ 1368430 w 1368425"/>
              <a:gd name="T3" fmla="*/ 0 h 827404"/>
              <a:gd name="T4" fmla="*/ 1368430 w 1368425"/>
              <a:gd name="T5" fmla="*/ 826456 h 827404"/>
              <a:gd name="T6" fmla="*/ 0 w 1368425"/>
              <a:gd name="T7" fmla="*/ 826456 h 827404"/>
              <a:gd name="T8" fmla="*/ 0 w 1368425"/>
              <a:gd name="T9" fmla="*/ 0 h 8274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68425" h="827404">
                <a:moveTo>
                  <a:pt x="0" y="0"/>
                </a:moveTo>
                <a:lnTo>
                  <a:pt x="1368430" y="0"/>
                </a:lnTo>
                <a:lnTo>
                  <a:pt x="1368430" y="827088"/>
                </a:lnTo>
                <a:lnTo>
                  <a:pt x="0" y="827088"/>
                </a:lnTo>
                <a:lnTo>
                  <a:pt x="0" y="0"/>
                </a:lnTo>
                <a:close/>
              </a:path>
            </a:pathLst>
          </a:cu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2" name="object 7">
            <a:extLst>
              <a:ext uri="{FF2B5EF4-FFF2-40B4-BE49-F238E27FC236}">
                <a16:creationId xmlns:a16="http://schemas.microsoft.com/office/drawing/2014/main" id="{EFEA883A-D2A0-D1AB-E4FA-4B10AA6E5E1C}"/>
              </a:ext>
            </a:extLst>
          </p:cNvPr>
          <p:cNvSpPr>
            <a:spLocks/>
          </p:cNvSpPr>
          <p:nvPr/>
        </p:nvSpPr>
        <p:spPr bwMode="auto">
          <a:xfrm>
            <a:off x="4730015" y="3118629"/>
            <a:ext cx="720725" cy="827087"/>
          </a:xfrm>
          <a:custGeom>
            <a:avLst/>
            <a:gdLst>
              <a:gd name="T0" fmla="*/ 0 w 720725"/>
              <a:gd name="T1" fmla="*/ 0 h 827404"/>
              <a:gd name="T2" fmla="*/ 720725 w 720725"/>
              <a:gd name="T3" fmla="*/ 0 h 827404"/>
              <a:gd name="T4" fmla="*/ 720725 w 720725"/>
              <a:gd name="T5" fmla="*/ 826453 h 827404"/>
              <a:gd name="T6" fmla="*/ 0 w 720725"/>
              <a:gd name="T7" fmla="*/ 826453 h 827404"/>
              <a:gd name="T8" fmla="*/ 0 w 720725"/>
              <a:gd name="T9" fmla="*/ 0 h 8274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720725" h="827404">
                <a:moveTo>
                  <a:pt x="0" y="0"/>
                </a:moveTo>
                <a:lnTo>
                  <a:pt x="720725" y="0"/>
                </a:lnTo>
                <a:lnTo>
                  <a:pt x="720725" y="827087"/>
                </a:lnTo>
                <a:lnTo>
                  <a:pt x="0" y="827087"/>
                </a:lnTo>
                <a:lnTo>
                  <a:pt x="0" y="0"/>
                </a:lnTo>
                <a:close/>
              </a:path>
            </a:pathLst>
          </a:cu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85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5B9D6-E824-796B-5323-A334E5F65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EB402F-59D8-DAEF-363A-C0FFBDE41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078" y="634612"/>
            <a:ext cx="9596052" cy="596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940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51B67-63D6-7808-F96E-CEF59BAF6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360FAB-DAEA-97DF-8715-A6114104A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20" y="85294"/>
            <a:ext cx="11670650" cy="668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761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974</Words>
  <Application>Microsoft Macintosh PowerPoint</Application>
  <PresentationFormat>Widescreen</PresentationFormat>
  <Paragraphs>185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8" baseType="lpstr">
      <vt:lpstr>Aptos</vt:lpstr>
      <vt:lpstr>Arial</vt:lpstr>
      <vt:lpstr>Bookman Old Style</vt:lpstr>
      <vt:lpstr>Calibri</vt:lpstr>
      <vt:lpstr>Helvetica</vt:lpstr>
      <vt:lpstr>Helvetica Neue</vt:lpstr>
      <vt:lpstr>Times New Roman</vt:lpstr>
      <vt:lpstr>Trebuchet MS</vt:lpstr>
      <vt:lpstr>Tw Cen MT</vt:lpstr>
      <vt:lpstr>Office Theme</vt:lpstr>
      <vt:lpstr>Machine Learning Workflows for Images</vt:lpstr>
      <vt:lpstr>What is Machine Learning?</vt:lpstr>
      <vt:lpstr>What is Machine Learning?</vt:lpstr>
      <vt:lpstr>PowerPoint Presentation</vt:lpstr>
      <vt:lpstr>When Do We Use Machine Learning?</vt:lpstr>
      <vt:lpstr>PowerPoint Presentation</vt:lpstr>
      <vt:lpstr>A Classic Example</vt:lpstr>
      <vt:lpstr>PowerPoint Presentation</vt:lpstr>
      <vt:lpstr>PowerPoint Presentation</vt:lpstr>
      <vt:lpstr>PowerPoint Presentation</vt:lpstr>
      <vt:lpstr>Some More Examples</vt:lpstr>
      <vt:lpstr>Why Image Classification is Hard</vt:lpstr>
      <vt:lpstr>ML in a Nutshell</vt:lpstr>
      <vt:lpstr>Representation</vt:lpstr>
      <vt:lpstr>Evaluation</vt:lpstr>
      <vt:lpstr>Optimization</vt:lpstr>
      <vt:lpstr>Types of Learning</vt:lpstr>
      <vt:lpstr>ML in Practice</vt:lpstr>
      <vt:lpstr>Resources: Datasets</vt:lpstr>
      <vt:lpstr>PowerPoint Presentation</vt:lpstr>
      <vt:lpstr>PowerPoint Presentation</vt:lpstr>
      <vt:lpstr>PowerPoint Presentation</vt:lpstr>
      <vt:lpstr>Images</vt:lpstr>
      <vt:lpstr>Why do we need to process them?</vt:lpstr>
      <vt:lpstr>How?</vt:lpstr>
      <vt:lpstr>Acquired Image</vt:lpstr>
      <vt:lpstr>Digital Image</vt:lpstr>
      <vt:lpstr>PowerPoint Presentation</vt:lpstr>
      <vt:lpstr>Types of Images</vt:lpstr>
      <vt:lpstr>4-bit vs 8-bit vs 16-bit</vt:lpstr>
      <vt:lpstr>PowerPoint Presentation</vt:lpstr>
      <vt:lpstr>Entries</vt:lpstr>
      <vt:lpstr>PowerPoint Presentation</vt:lpstr>
      <vt:lpstr>HIS Color Space</vt:lpstr>
      <vt:lpstr>HSI</vt:lpstr>
      <vt:lpstr>PowerPoint Presentation</vt:lpstr>
      <vt:lpstr>PowerPoint Presentation</vt:lpstr>
      <vt:lpstr>ML pipelines for Image Recognitions.</vt:lpstr>
      <vt:lpstr>Example: Eigenfaces for Face Recognition</vt:lpstr>
      <vt:lpstr>PowerPoint Presentation</vt:lpstr>
      <vt:lpstr>PowerPoint Presentation</vt:lpstr>
      <vt:lpstr>Each face can be represented as a weighted sum of eigenfaces.</vt:lpstr>
      <vt:lpstr>Face Recognition Using PCA</vt:lpstr>
      <vt:lpstr>PowerPoint Presentation</vt:lpstr>
      <vt:lpstr>ML is just a giant optimization problem!</vt:lpstr>
      <vt:lpstr>Optimization: How ML Learns Efficiently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Raj Micheal</dc:creator>
  <cp:lastModifiedBy>David Raj Micheal</cp:lastModifiedBy>
  <cp:revision>35</cp:revision>
  <dcterms:created xsi:type="dcterms:W3CDTF">2026-02-11T12:12:15Z</dcterms:created>
  <dcterms:modified xsi:type="dcterms:W3CDTF">2026-02-12T01:54:24Z</dcterms:modified>
</cp:coreProperties>
</file>

<file path=docProps/thumbnail.jpeg>
</file>